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7" r:id="rId4"/>
    <p:sldId id="269" r:id="rId5"/>
    <p:sldId id="272" r:id="rId6"/>
    <p:sldId id="274" r:id="rId7"/>
    <p:sldId id="258" r:id="rId8"/>
    <p:sldId id="281" r:id="rId9"/>
    <p:sldId id="273" r:id="rId10"/>
    <p:sldId id="277" r:id="rId11"/>
    <p:sldId id="276" r:id="rId12"/>
    <p:sldId id="278" r:id="rId13"/>
    <p:sldId id="279" r:id="rId14"/>
    <p:sldId id="280" r:id="rId15"/>
    <p:sldId id="282" r:id="rId16"/>
    <p:sldId id="262" r:id="rId17"/>
    <p:sldId id="284" r:id="rId18"/>
    <p:sldId id="285" r:id="rId19"/>
    <p:sldId id="286" r:id="rId20"/>
    <p:sldId id="287" r:id="rId21"/>
    <p:sldId id="289" r:id="rId22"/>
    <p:sldId id="288" r:id="rId23"/>
    <p:sldId id="290" r:id="rId24"/>
    <p:sldId id="291" r:id="rId25"/>
    <p:sldId id="292" r:id="rId26"/>
    <p:sldId id="293" r:id="rId27"/>
    <p:sldId id="294" r:id="rId28"/>
    <p:sldId id="265" r:id="rId29"/>
    <p:sldId id="295" r:id="rId30"/>
  </p:sldIdLst>
  <p:sldSz cx="18288000" cy="10287000"/>
  <p:notesSz cx="6858000" cy="9144000"/>
  <p:embeddedFontLs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Nunito Heavy" panose="020B0604020202020204" charset="0"/>
      <p:regular r:id="rId36"/>
    </p:embeddedFont>
    <p:embeddedFont>
      <p:font typeface="Nunito Ultra-Bold" panose="020B0604020202020204" charset="0"/>
      <p:regular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A21"/>
    <a:srgbClr val="FFC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48153-A9DD-4A6E-BEB9-2064E87A94F8}" type="datetimeFigureOut">
              <a:rPr lang="en-ID" smtClean="0"/>
              <a:t>21/03/2025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C97F-8A76-49A9-BBC4-9369C65CC5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107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2.svg"/><Relationship Id="rId7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41.sv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hyperlink" Target="https://bit.ly/pedomanPI-S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2.svg"/><Relationship Id="rId7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9.png"/><Relationship Id="rId5" Type="http://schemas.openxmlformats.org/officeDocument/2006/relationships/image" Target="../media/image4.sv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55.png"/><Relationship Id="rId5" Type="http://schemas.openxmlformats.org/officeDocument/2006/relationships/image" Target="../media/image4.sv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sv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3.png"/><Relationship Id="rId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598498" y="4027714"/>
            <a:ext cx="9152971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32"/>
              </a:lnSpc>
            </a:pPr>
            <a:r>
              <a:rPr lang="en-US" sz="5600" b="1" dirty="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Business Intelligence dan Decision Support Systems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141516" y="2684761"/>
            <a:ext cx="3205645" cy="576602"/>
            <a:chOff x="0" y="0"/>
            <a:chExt cx="844285" cy="1518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4285" cy="151862"/>
            </a:xfrm>
            <a:custGeom>
              <a:avLst/>
              <a:gdLst/>
              <a:ahLst/>
              <a:cxnLst/>
              <a:rect l="l" t="t" r="r" b="b"/>
              <a:pathLst>
                <a:path w="844285" h="151862">
                  <a:moveTo>
                    <a:pt x="72453" y="0"/>
                  </a:moveTo>
                  <a:lnTo>
                    <a:pt x="771832" y="0"/>
                  </a:lnTo>
                  <a:cubicBezTo>
                    <a:pt x="811847" y="0"/>
                    <a:pt x="844285" y="32438"/>
                    <a:pt x="844285" y="72453"/>
                  </a:cubicBezTo>
                  <a:lnTo>
                    <a:pt x="844285" y="79409"/>
                  </a:lnTo>
                  <a:cubicBezTo>
                    <a:pt x="844285" y="119424"/>
                    <a:pt x="811847" y="151862"/>
                    <a:pt x="771832" y="151862"/>
                  </a:cubicBezTo>
                  <a:lnTo>
                    <a:pt x="72453" y="151862"/>
                  </a:lnTo>
                  <a:cubicBezTo>
                    <a:pt x="32438" y="151862"/>
                    <a:pt x="0" y="119424"/>
                    <a:pt x="0" y="79409"/>
                  </a:cubicBezTo>
                  <a:lnTo>
                    <a:pt x="0" y="72453"/>
                  </a:lnTo>
                  <a:cubicBezTo>
                    <a:pt x="0" y="32438"/>
                    <a:pt x="32438" y="0"/>
                    <a:pt x="72453" y="0"/>
                  </a:cubicBezTo>
                  <a:close/>
                </a:path>
              </a:pathLst>
            </a:custGeom>
            <a:solidFill>
              <a:srgbClr val="C84A21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44285" cy="189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288878" y="2744028"/>
            <a:ext cx="3058283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Materi / </a:t>
            </a:r>
            <a:r>
              <a:rPr lang="en-US" sz="2400" b="1" dirty="0" err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Topik</a:t>
            </a:r>
            <a:r>
              <a:rPr lang="en-US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18766" y="1174411"/>
            <a:ext cx="124550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64494" y="1174411"/>
            <a:ext cx="124550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About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55950" y="1174411"/>
            <a:ext cx="124550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Contact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10222" y="1174411"/>
            <a:ext cx="124550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Course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90625" y="3817283"/>
            <a:ext cx="6808415" cy="7426509"/>
            <a:chOff x="0" y="0"/>
            <a:chExt cx="1793163" cy="195595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3163" cy="1955953"/>
            </a:xfrm>
            <a:custGeom>
              <a:avLst/>
              <a:gdLst/>
              <a:ahLst/>
              <a:cxnLst/>
              <a:rect l="l" t="t" r="r" b="b"/>
              <a:pathLst>
                <a:path w="1793163" h="1955953">
                  <a:moveTo>
                    <a:pt x="57993" y="0"/>
                  </a:moveTo>
                  <a:lnTo>
                    <a:pt x="1735170" y="0"/>
                  </a:lnTo>
                  <a:cubicBezTo>
                    <a:pt x="1750551" y="0"/>
                    <a:pt x="1765301" y="6110"/>
                    <a:pt x="1776177" y="16986"/>
                  </a:cubicBezTo>
                  <a:cubicBezTo>
                    <a:pt x="1787053" y="27861"/>
                    <a:pt x="1793163" y="42612"/>
                    <a:pt x="1793163" y="57993"/>
                  </a:cubicBezTo>
                  <a:lnTo>
                    <a:pt x="1793163" y="1897961"/>
                  </a:lnTo>
                  <a:cubicBezTo>
                    <a:pt x="1793163" y="1913341"/>
                    <a:pt x="1787053" y="1928092"/>
                    <a:pt x="1776177" y="1938968"/>
                  </a:cubicBezTo>
                  <a:cubicBezTo>
                    <a:pt x="1765301" y="1949843"/>
                    <a:pt x="1750551" y="1955953"/>
                    <a:pt x="1735170" y="1955953"/>
                  </a:cubicBezTo>
                  <a:lnTo>
                    <a:pt x="57993" y="1955953"/>
                  </a:lnTo>
                  <a:cubicBezTo>
                    <a:pt x="42612" y="1955953"/>
                    <a:pt x="27861" y="1949843"/>
                    <a:pt x="16986" y="1938968"/>
                  </a:cubicBezTo>
                  <a:cubicBezTo>
                    <a:pt x="6110" y="1928092"/>
                    <a:pt x="0" y="1913341"/>
                    <a:pt x="0" y="1897961"/>
                  </a:cubicBezTo>
                  <a:lnTo>
                    <a:pt x="0" y="57993"/>
                  </a:lnTo>
                  <a:cubicBezTo>
                    <a:pt x="0" y="42612"/>
                    <a:pt x="6110" y="27861"/>
                    <a:pt x="16986" y="16986"/>
                  </a:cubicBezTo>
                  <a:cubicBezTo>
                    <a:pt x="27861" y="6110"/>
                    <a:pt x="42612" y="0"/>
                    <a:pt x="57993" y="0"/>
                  </a:cubicBezTo>
                  <a:close/>
                </a:path>
              </a:pathLst>
            </a:custGeom>
            <a:solidFill>
              <a:srgbClr val="C84A2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793163" cy="1994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60524" y="2493139"/>
            <a:ext cx="4868617" cy="8826853"/>
            <a:chOff x="0" y="0"/>
            <a:chExt cx="1282269" cy="232476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82270" cy="2324768"/>
            </a:xfrm>
            <a:custGeom>
              <a:avLst/>
              <a:gdLst/>
              <a:ahLst/>
              <a:cxnLst/>
              <a:rect l="l" t="t" r="r" b="b"/>
              <a:pathLst>
                <a:path w="1282270" h="2324768">
                  <a:moveTo>
                    <a:pt x="159017" y="0"/>
                  </a:moveTo>
                  <a:lnTo>
                    <a:pt x="1123253" y="0"/>
                  </a:lnTo>
                  <a:cubicBezTo>
                    <a:pt x="1165427" y="0"/>
                    <a:pt x="1205873" y="16754"/>
                    <a:pt x="1235695" y="46575"/>
                  </a:cubicBezTo>
                  <a:cubicBezTo>
                    <a:pt x="1265516" y="76396"/>
                    <a:pt x="1282270" y="116843"/>
                    <a:pt x="1282270" y="159017"/>
                  </a:cubicBezTo>
                  <a:lnTo>
                    <a:pt x="1282270" y="2165751"/>
                  </a:lnTo>
                  <a:cubicBezTo>
                    <a:pt x="1282270" y="2207925"/>
                    <a:pt x="1265516" y="2248371"/>
                    <a:pt x="1235695" y="2278193"/>
                  </a:cubicBezTo>
                  <a:cubicBezTo>
                    <a:pt x="1205873" y="2308014"/>
                    <a:pt x="1165427" y="2324768"/>
                    <a:pt x="1123253" y="2324768"/>
                  </a:cubicBezTo>
                  <a:lnTo>
                    <a:pt x="159017" y="2324768"/>
                  </a:lnTo>
                  <a:cubicBezTo>
                    <a:pt x="116843" y="2324768"/>
                    <a:pt x="76396" y="2308014"/>
                    <a:pt x="46575" y="2278193"/>
                  </a:cubicBezTo>
                  <a:cubicBezTo>
                    <a:pt x="16754" y="2248371"/>
                    <a:pt x="0" y="2207925"/>
                    <a:pt x="0" y="2165751"/>
                  </a:cubicBezTo>
                  <a:lnTo>
                    <a:pt x="0" y="159017"/>
                  </a:lnTo>
                  <a:cubicBezTo>
                    <a:pt x="0" y="116843"/>
                    <a:pt x="16754" y="76396"/>
                    <a:pt x="46575" y="46575"/>
                  </a:cubicBezTo>
                  <a:cubicBezTo>
                    <a:pt x="76396" y="16754"/>
                    <a:pt x="116843" y="0"/>
                    <a:pt x="159017" y="0"/>
                  </a:cubicBezTo>
                  <a:close/>
                </a:path>
              </a:pathLst>
            </a:custGeom>
            <a:solidFill>
              <a:srgbClr val="13638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82269" cy="2362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-381000" y="5057550"/>
            <a:ext cx="5511937" cy="5229450"/>
          </a:xfrm>
          <a:custGeom>
            <a:avLst/>
            <a:gdLst/>
            <a:ahLst/>
            <a:cxnLst/>
            <a:rect l="l" t="t" r="r" b="b"/>
            <a:pathLst>
              <a:path w="8130104" h="7713436">
                <a:moveTo>
                  <a:pt x="0" y="0"/>
                </a:moveTo>
                <a:lnTo>
                  <a:pt x="8130104" y="0"/>
                </a:lnTo>
                <a:lnTo>
                  <a:pt x="8130104" y="7713437"/>
                </a:lnTo>
                <a:lnTo>
                  <a:pt x="0" y="7713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028700" y="765451"/>
            <a:ext cx="12047692" cy="1191842"/>
            <a:chOff x="0" y="-38100"/>
            <a:chExt cx="2667572" cy="313901"/>
          </a:xfrm>
        </p:grpSpPr>
        <p:sp>
          <p:nvSpPr>
            <p:cNvPr id="31" name="Freeform 31"/>
            <p:cNvSpPr/>
            <p:nvPr/>
          </p:nvSpPr>
          <p:spPr>
            <a:xfrm>
              <a:off x="1428516" y="-33025"/>
              <a:ext cx="1239056" cy="275801"/>
            </a:xfrm>
            <a:custGeom>
              <a:avLst/>
              <a:gdLst/>
              <a:ahLst/>
              <a:cxnLst/>
              <a:rect l="l" t="t" r="r" b="b"/>
              <a:pathLst>
                <a:path w="820122" h="275801">
                  <a:moveTo>
                    <a:pt x="74587" y="0"/>
                  </a:moveTo>
                  <a:lnTo>
                    <a:pt x="745534" y="0"/>
                  </a:lnTo>
                  <a:cubicBezTo>
                    <a:pt x="786728" y="0"/>
                    <a:pt x="820122" y="33394"/>
                    <a:pt x="820122" y="74587"/>
                  </a:cubicBezTo>
                  <a:lnTo>
                    <a:pt x="820122" y="201213"/>
                  </a:lnTo>
                  <a:cubicBezTo>
                    <a:pt x="820122" y="242407"/>
                    <a:pt x="786728" y="275801"/>
                    <a:pt x="745534" y="275801"/>
                  </a:cubicBezTo>
                  <a:lnTo>
                    <a:pt x="74587" y="275801"/>
                  </a:lnTo>
                  <a:cubicBezTo>
                    <a:pt x="33394" y="275801"/>
                    <a:pt x="0" y="242407"/>
                    <a:pt x="0" y="201213"/>
                  </a:cubicBezTo>
                  <a:lnTo>
                    <a:pt x="0" y="74587"/>
                  </a:lnTo>
                  <a:cubicBezTo>
                    <a:pt x="0" y="33394"/>
                    <a:pt x="33394" y="0"/>
                    <a:pt x="74587" y="0"/>
                  </a:cubicBezTo>
                  <a:close/>
                </a:path>
              </a:pathLst>
            </a:custGeom>
            <a:solidFill>
              <a:srgbClr val="FFC00A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20122" cy="313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flipH="1">
            <a:off x="1119605" y="3710090"/>
            <a:ext cx="1832273" cy="1422524"/>
          </a:xfrm>
          <a:custGeom>
            <a:avLst/>
            <a:gdLst/>
            <a:ahLst/>
            <a:cxnLst/>
            <a:rect l="l" t="t" r="r" b="b"/>
            <a:pathLst>
              <a:path w="756321" h="559678">
                <a:moveTo>
                  <a:pt x="0" y="0"/>
                </a:moveTo>
                <a:lnTo>
                  <a:pt x="756321" y="0"/>
                </a:lnTo>
                <a:lnTo>
                  <a:pt x="756321" y="559678"/>
                </a:lnTo>
                <a:lnTo>
                  <a:pt x="0" y="559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4">
            <a:extLst>
              <a:ext uri="{FF2B5EF4-FFF2-40B4-BE49-F238E27FC236}">
                <a16:creationId xmlns:a16="http://schemas.microsoft.com/office/drawing/2014/main" id="{259627CE-C8B9-10AA-263B-81D7AF9341CA}"/>
              </a:ext>
            </a:extLst>
          </p:cNvPr>
          <p:cNvSpPr/>
          <p:nvPr/>
        </p:nvSpPr>
        <p:spPr>
          <a:xfrm>
            <a:off x="4697579" y="4264397"/>
            <a:ext cx="3229621" cy="6022603"/>
          </a:xfrm>
          <a:custGeom>
            <a:avLst/>
            <a:gdLst/>
            <a:ahLst/>
            <a:cxnLst/>
            <a:rect l="l" t="t" r="r" b="b"/>
            <a:pathLst>
              <a:path w="5115560" h="9539506">
                <a:moveTo>
                  <a:pt x="0" y="0"/>
                </a:moveTo>
                <a:lnTo>
                  <a:pt x="5115560" y="0"/>
                </a:lnTo>
                <a:lnTo>
                  <a:pt x="5115560" y="9539506"/>
                </a:lnTo>
                <a:lnTo>
                  <a:pt x="0" y="95395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5B31C6-E6D7-5116-8CBE-F5AF72A9C997}"/>
              </a:ext>
            </a:extLst>
          </p:cNvPr>
          <p:cNvSpPr txBox="1"/>
          <p:nvPr/>
        </p:nvSpPr>
        <p:spPr>
          <a:xfrm>
            <a:off x="7961167" y="969639"/>
            <a:ext cx="42058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id-ID" sz="4000" b="1" dirty="0">
                <a:solidFill>
                  <a:schemeClr val="accent1"/>
                </a:solidFill>
                <a:latin typeface="Arial" charset="0"/>
                <a:cs typeface="Arial" charset="0"/>
              </a:rPr>
              <a:t>Workshop PI</a:t>
            </a:r>
            <a:endParaRPr lang="en-GB" sz="4000" dirty="0">
              <a:solidFill>
                <a:schemeClr val="accent1"/>
              </a:solidFill>
              <a:latin typeface="Arial" charset="0"/>
              <a:cs typeface="Arial" charset="0"/>
            </a:endParaRPr>
          </a:p>
        </p:txBody>
      </p:sp>
      <p:pic>
        <p:nvPicPr>
          <p:cNvPr id="1026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5481C22-2733-9CDE-3C5E-79819B8BA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9284F3D-56F9-52D4-459E-5D31FFBB6985}"/>
              </a:ext>
            </a:extLst>
          </p:cNvPr>
          <p:cNvSpPr txBox="1"/>
          <p:nvPr/>
        </p:nvSpPr>
        <p:spPr>
          <a:xfrm>
            <a:off x="9487244" y="6383345"/>
            <a:ext cx="6584282" cy="57888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D" sz="2800" b="1" dirty="0"/>
              <a:t>Dalam </a:t>
            </a:r>
            <a:r>
              <a:rPr lang="en-ID" sz="2800" b="1" dirty="0" err="1"/>
              <a:t>Pengambilan</a:t>
            </a:r>
            <a:r>
              <a:rPr lang="en-ID" sz="2800" b="1" dirty="0"/>
              <a:t> Keputusan </a:t>
            </a:r>
            <a:r>
              <a:rPr lang="en-ID" sz="2800" b="1" dirty="0" err="1"/>
              <a:t>Strategis</a:t>
            </a:r>
            <a:endParaRPr lang="en-ID" sz="2800" b="1" dirty="0"/>
          </a:p>
        </p:txBody>
      </p:sp>
      <p:sp>
        <p:nvSpPr>
          <p:cNvPr id="8" name="Freeform 33">
            <a:extLst>
              <a:ext uri="{FF2B5EF4-FFF2-40B4-BE49-F238E27FC236}">
                <a16:creationId xmlns:a16="http://schemas.microsoft.com/office/drawing/2014/main" id="{2D46A82F-CD78-5860-FDFD-22D8C34B6204}"/>
              </a:ext>
            </a:extLst>
          </p:cNvPr>
          <p:cNvSpPr/>
          <p:nvPr/>
        </p:nvSpPr>
        <p:spPr>
          <a:xfrm>
            <a:off x="5360126" y="2995756"/>
            <a:ext cx="1832273" cy="1422524"/>
          </a:xfrm>
          <a:custGeom>
            <a:avLst/>
            <a:gdLst/>
            <a:ahLst/>
            <a:cxnLst/>
            <a:rect l="l" t="t" r="r" b="b"/>
            <a:pathLst>
              <a:path w="756321" h="559678">
                <a:moveTo>
                  <a:pt x="0" y="0"/>
                </a:moveTo>
                <a:lnTo>
                  <a:pt x="756321" y="0"/>
                </a:lnTo>
                <a:lnTo>
                  <a:pt x="756321" y="559678"/>
                </a:lnTo>
                <a:lnTo>
                  <a:pt x="0" y="559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947C-33C0-57E5-A31C-BF4EC18E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BF87D9CE-3FE6-CA5C-0CF4-3FE438D8A3B5}"/>
              </a:ext>
            </a:extLst>
          </p:cNvPr>
          <p:cNvGrpSpPr/>
          <p:nvPr/>
        </p:nvGrpSpPr>
        <p:grpSpPr>
          <a:xfrm>
            <a:off x="1028700" y="3047807"/>
            <a:ext cx="6634459" cy="1580471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DD93C550-2FC5-198B-E2FE-790763DDE3CA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rgbClr val="FFC00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E4A39117-9AEF-6A02-224E-C1F62E00342B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4EA4EECB-1E98-BCF7-C2C9-1842754DA69C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F092A2-FCBE-1A58-3AEC-557DC615132B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B269405-7F8A-323F-E9B3-043BF8069F45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3E45BDE-E0FA-8289-B42B-154B8C062A2D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B242CB8-759F-B64F-DECA-3F1D012CE868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9C538E73-D10F-C701-19F1-49411FBCF25F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CF31AD8B-9573-7F08-367F-3E8D05227A14}"/>
              </a:ext>
            </a:extLst>
          </p:cNvPr>
          <p:cNvSpPr txBox="1"/>
          <p:nvPr/>
        </p:nvSpPr>
        <p:spPr>
          <a:xfrm>
            <a:off x="4846810" y="271978"/>
            <a:ext cx="12005164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56"/>
              </a:lnSpc>
            </a:pPr>
            <a:r>
              <a:rPr lang="sv-SE" sz="4800" b="1" dirty="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Tren dan Riset Terkini dalam BI &amp; DSS</a:t>
            </a:r>
            <a:endParaRPr lang="en-US" sz="4800" b="1" dirty="0">
              <a:solidFill>
                <a:srgbClr val="000000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ED625FCE-C0D9-96BF-6BEA-F41067FD24B1}"/>
              </a:ext>
            </a:extLst>
          </p:cNvPr>
          <p:cNvSpPr txBox="1"/>
          <p:nvPr/>
        </p:nvSpPr>
        <p:spPr>
          <a:xfrm>
            <a:off x="1172772" y="3218447"/>
            <a:ext cx="6346313" cy="1094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ID" sz="2000" b="1" i="0" dirty="0">
              <a:effectLst/>
              <a:latin typeface="Poppins" panose="00000500000000000000" pitchFamily="2" charset="0"/>
            </a:endParaRPr>
          </a:p>
          <a:p>
            <a:pPr marL="457200" lvl="0" indent="-457200" algn="just">
              <a:lnSpc>
                <a:spcPts val="294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D" sz="2000" b="1" i="0" dirty="0">
                <a:effectLst/>
                <a:latin typeface="Poppins" panose="00000500000000000000" pitchFamily="2" charset="0"/>
              </a:rPr>
              <a:t>Artificial Intelligence (AI) dan Machine Learning (ML) </a:t>
            </a:r>
            <a:r>
              <a:rPr lang="en-ID" sz="2000" b="1" i="0" dirty="0" err="1">
                <a:effectLst/>
                <a:latin typeface="Poppins" panose="00000500000000000000" pitchFamily="2" charset="0"/>
              </a:rPr>
              <a:t>dalam</a:t>
            </a:r>
            <a:r>
              <a:rPr lang="en-ID" sz="2000" b="1" i="0" dirty="0">
                <a:effectLst/>
                <a:latin typeface="Poppins" panose="00000500000000000000" pitchFamily="2" charset="0"/>
              </a:rPr>
              <a:t> BI &amp; DSS</a:t>
            </a: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FC3FABCB-E64E-B6C0-B628-932EB1DE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C1A73A3D-DDEF-E7C1-FB35-3EA1E89A33DD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56CFB3C9-C00A-24AF-C6CC-DD2EBE925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5AF77F15-0081-C29A-3AC7-8E8F410DF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5D531-DD7F-C09F-8669-2FC8B62CCD3F}"/>
              </a:ext>
            </a:extLst>
          </p:cNvPr>
          <p:cNvSpPr txBox="1"/>
          <p:nvPr/>
        </p:nvSpPr>
        <p:spPr>
          <a:xfrm>
            <a:off x="1132817" y="4909026"/>
            <a:ext cx="91516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/>
              <a:t>E-commerce (Amazon, Shopee, Tokopedia):</a:t>
            </a:r>
            <a:br>
              <a:rPr lang="en-ID" sz="2800" dirty="0"/>
            </a:br>
            <a:r>
              <a:rPr lang="en-ID" sz="2800" dirty="0" err="1"/>
              <a:t>Menggunakan</a:t>
            </a:r>
            <a:r>
              <a:rPr lang="en-ID" sz="2800" dirty="0"/>
              <a:t> AI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menganalisis</a:t>
            </a:r>
            <a:r>
              <a:rPr lang="en-ID" sz="2800" dirty="0"/>
              <a:t> data </a:t>
            </a:r>
            <a:r>
              <a:rPr lang="en-ID" sz="2800" dirty="0" err="1"/>
              <a:t>pelanggan</a:t>
            </a:r>
            <a:r>
              <a:rPr lang="en-ID" sz="2800" dirty="0"/>
              <a:t> dan </a:t>
            </a:r>
            <a:r>
              <a:rPr lang="en-ID" sz="2800" dirty="0" err="1"/>
              <a:t>merekomendasikan</a:t>
            </a:r>
            <a:r>
              <a:rPr lang="en-ID" sz="2800" dirty="0"/>
              <a:t> </a:t>
            </a:r>
            <a:r>
              <a:rPr lang="en-ID" sz="2800" dirty="0" err="1"/>
              <a:t>produk</a:t>
            </a:r>
            <a:r>
              <a:rPr lang="en-ID" sz="2800" dirty="0"/>
              <a:t> </a:t>
            </a:r>
            <a:r>
              <a:rPr lang="en-ID" sz="2800" dirty="0" err="1"/>
              <a:t>berdasarkan</a:t>
            </a:r>
            <a:r>
              <a:rPr lang="en-ID" sz="2800" dirty="0"/>
              <a:t> </a:t>
            </a:r>
            <a:r>
              <a:rPr lang="en-ID" sz="2800" dirty="0" err="1"/>
              <a:t>preferensi</a:t>
            </a:r>
            <a:r>
              <a:rPr lang="en-ID" sz="2800" dirty="0"/>
              <a:t> </a:t>
            </a:r>
            <a:r>
              <a:rPr lang="en-ID" sz="2800" dirty="0" err="1"/>
              <a:t>serta</a:t>
            </a:r>
            <a:r>
              <a:rPr lang="en-ID" sz="2800" dirty="0"/>
              <a:t> </a:t>
            </a:r>
            <a:r>
              <a:rPr lang="en-ID" sz="2800" dirty="0" err="1"/>
              <a:t>riwayat</a:t>
            </a:r>
            <a:r>
              <a:rPr lang="en-ID" sz="2800" dirty="0"/>
              <a:t> </a:t>
            </a:r>
            <a:r>
              <a:rPr lang="en-ID" sz="2800" dirty="0" err="1"/>
              <a:t>pembelian</a:t>
            </a:r>
            <a:r>
              <a:rPr lang="en-ID" sz="28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D115-77DF-ACB0-3575-A297A88DD72A}"/>
              </a:ext>
            </a:extLst>
          </p:cNvPr>
          <p:cNvSpPr txBox="1"/>
          <p:nvPr/>
        </p:nvSpPr>
        <p:spPr>
          <a:xfrm>
            <a:off x="2141139" y="6970432"/>
            <a:ext cx="91516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 err="1"/>
              <a:t>Perbankan</a:t>
            </a:r>
            <a:r>
              <a:rPr lang="en-ID" sz="2800" b="1" dirty="0"/>
              <a:t> (Bank </a:t>
            </a:r>
            <a:r>
              <a:rPr lang="en-ID" sz="2800" b="1" dirty="0" err="1"/>
              <a:t>Mandiri</a:t>
            </a:r>
            <a:r>
              <a:rPr lang="en-ID" sz="2800" b="1" dirty="0"/>
              <a:t>, BCA, BRI):</a:t>
            </a:r>
            <a:br>
              <a:rPr lang="en-ID" sz="2800" dirty="0"/>
            </a:br>
            <a:r>
              <a:rPr lang="en-ID" sz="2800" dirty="0" err="1"/>
              <a:t>Menggunakan</a:t>
            </a:r>
            <a:r>
              <a:rPr lang="en-ID" sz="2800" dirty="0"/>
              <a:t> ML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mendeteksi</a:t>
            </a:r>
            <a:r>
              <a:rPr lang="en-ID" sz="2800" dirty="0"/>
              <a:t> </a:t>
            </a:r>
            <a:r>
              <a:rPr lang="en-ID" sz="2800" dirty="0" err="1"/>
              <a:t>transaksi</a:t>
            </a:r>
            <a:r>
              <a:rPr lang="en-ID" sz="2800" dirty="0"/>
              <a:t> </a:t>
            </a:r>
            <a:r>
              <a:rPr lang="en-ID" sz="2800" dirty="0" err="1"/>
              <a:t>mencurigakan</a:t>
            </a:r>
            <a:r>
              <a:rPr lang="en-ID" sz="2800" dirty="0"/>
              <a:t> dan </a:t>
            </a:r>
            <a:r>
              <a:rPr lang="en-ID" sz="2800" dirty="0" err="1"/>
              <a:t>mencegah</a:t>
            </a:r>
            <a:r>
              <a:rPr lang="en-ID" sz="2800" dirty="0"/>
              <a:t> fraud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scoring </a:t>
            </a:r>
            <a:r>
              <a:rPr lang="en-ID" sz="2800" dirty="0" err="1"/>
              <a:t>kredit</a:t>
            </a:r>
            <a:r>
              <a:rPr lang="en-ID" sz="2800" dirty="0"/>
              <a:t> </a:t>
            </a:r>
            <a:r>
              <a:rPr lang="en-ID" sz="2800" dirty="0" err="1"/>
              <a:t>otomatis</a:t>
            </a:r>
            <a:r>
              <a:rPr lang="en-ID" sz="2800" dirty="0"/>
              <a:t>.</a:t>
            </a:r>
          </a:p>
        </p:txBody>
      </p:sp>
      <p:pic>
        <p:nvPicPr>
          <p:cNvPr id="13314" name="Picture 2" descr="Bagaimana Rekomendasi Produk Berbasis AI Bekerja dalam Ecommerce -  Kata.ai's Blog!">
            <a:extLst>
              <a:ext uri="{FF2B5EF4-FFF2-40B4-BE49-F238E27FC236}">
                <a16:creationId xmlns:a16="http://schemas.microsoft.com/office/drawing/2014/main" id="{225EDEFB-5A65-D765-021D-5327D22B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822" y="3060544"/>
            <a:ext cx="4487577" cy="280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harities: Don't just take steps to prevent fraud - be aware and prepare -  Prevent Charity Fraud">
            <a:extLst>
              <a:ext uri="{FF2B5EF4-FFF2-40B4-BE49-F238E27FC236}">
                <a16:creationId xmlns:a16="http://schemas.microsoft.com/office/drawing/2014/main" id="{55286724-169B-1678-D56B-6A05E81A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6073183"/>
            <a:ext cx="5943600" cy="334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69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256A9-70EE-756A-A4B6-18F176AC9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CF6AEA1F-4BA6-2754-DEAC-DAD21586758F}"/>
              </a:ext>
            </a:extLst>
          </p:cNvPr>
          <p:cNvGrpSpPr/>
          <p:nvPr/>
        </p:nvGrpSpPr>
        <p:grpSpPr>
          <a:xfrm>
            <a:off x="1028700" y="3047807"/>
            <a:ext cx="6634459" cy="1580471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4DBEE597-5F0F-567E-7776-4A1449939514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A66C5C76-BD5E-6F8A-9B18-F73C069BBFD6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CB7E5BB0-1894-B5E4-5F6F-0BEE3AE850CD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B6A62D5-9C65-79B4-0587-319A8AB6193C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4925B5-5227-5209-5D51-317290DBE1AD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3F8D676-8155-DD8A-C3B1-9EFB10A0B8D3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992996C-9F56-44EE-65C5-AEEA0B05643D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33FCAE0-3CD1-22CF-05F5-6589360BC408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D05BAB27-BD85-5B9B-E476-FDFB0FF78E9F}"/>
              </a:ext>
            </a:extLst>
          </p:cNvPr>
          <p:cNvSpPr txBox="1"/>
          <p:nvPr/>
        </p:nvSpPr>
        <p:spPr>
          <a:xfrm>
            <a:off x="4846810" y="271978"/>
            <a:ext cx="12005164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56"/>
              </a:lnSpc>
            </a:pPr>
            <a:r>
              <a:rPr lang="sv-SE" sz="4800" b="1" dirty="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Tren dan Riset Terkini dalam BI &amp; DSS</a:t>
            </a:r>
            <a:endParaRPr lang="en-US" sz="4800" b="1" dirty="0">
              <a:solidFill>
                <a:srgbClr val="000000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7068A68-6096-4FCD-969C-DB8CEA980AE3}"/>
              </a:ext>
            </a:extLst>
          </p:cNvPr>
          <p:cNvSpPr txBox="1"/>
          <p:nvPr/>
        </p:nvSpPr>
        <p:spPr>
          <a:xfrm>
            <a:off x="1172772" y="3555577"/>
            <a:ext cx="6346313" cy="72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294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Big Data Analytics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untuk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Pengambilan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Keputusan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Berbasis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Data</a:t>
            </a: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5E3E7759-51E0-4437-64AF-733DA5509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236B8BE2-C0D0-975D-8D76-85FDDA52A8E8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9B77E62-91BA-1F22-C972-E72ADA637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EB602455-5917-68B1-E38A-CFBB13F48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C839E-B8A1-4447-540B-6DF5B278E47C}"/>
              </a:ext>
            </a:extLst>
          </p:cNvPr>
          <p:cNvSpPr txBox="1"/>
          <p:nvPr/>
        </p:nvSpPr>
        <p:spPr>
          <a:xfrm>
            <a:off x="1013460" y="4909026"/>
            <a:ext cx="91516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/>
              <a:t>Kesehatan (Rumah Sakit, BPJS Kesehatan):</a:t>
            </a:r>
            <a:br>
              <a:rPr lang="en-ID" sz="2800" dirty="0"/>
            </a:br>
            <a:r>
              <a:rPr lang="en-ID" sz="2800" dirty="0" err="1"/>
              <a:t>Menggunakan</a:t>
            </a:r>
            <a:r>
              <a:rPr lang="en-ID" sz="2800" dirty="0"/>
              <a:t> big data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menganalisis</a:t>
            </a:r>
            <a:r>
              <a:rPr lang="en-ID" sz="2800" dirty="0"/>
              <a:t> </a:t>
            </a:r>
            <a:r>
              <a:rPr lang="en-ID" sz="2800" dirty="0" err="1"/>
              <a:t>tren</a:t>
            </a:r>
            <a:r>
              <a:rPr lang="en-ID" sz="2800" dirty="0"/>
              <a:t> </a:t>
            </a:r>
            <a:r>
              <a:rPr lang="en-ID" sz="2800" dirty="0" err="1"/>
              <a:t>penyakit</a:t>
            </a:r>
            <a:r>
              <a:rPr lang="en-ID" sz="2800" dirty="0"/>
              <a:t> </a:t>
            </a:r>
            <a:r>
              <a:rPr lang="en-ID" sz="2800" dirty="0" err="1"/>
              <a:t>berdasarkan</a:t>
            </a:r>
            <a:r>
              <a:rPr lang="en-ID" sz="2800" dirty="0"/>
              <a:t> data </a:t>
            </a:r>
            <a:r>
              <a:rPr lang="en-ID" sz="2800" dirty="0" err="1"/>
              <a:t>pasien</a:t>
            </a:r>
            <a:r>
              <a:rPr lang="en-ID" sz="2800" dirty="0"/>
              <a:t> dan </a:t>
            </a:r>
            <a:r>
              <a:rPr lang="en-ID" sz="2800" dirty="0" err="1"/>
              <a:t>memperkirakan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r>
              <a:rPr lang="en-ID" sz="2800" dirty="0"/>
              <a:t> </a:t>
            </a:r>
            <a:r>
              <a:rPr lang="en-ID" sz="2800" dirty="0" err="1"/>
              <a:t>fasilitas</a:t>
            </a:r>
            <a:r>
              <a:rPr lang="en-ID" sz="2800" dirty="0"/>
              <a:t> </a:t>
            </a:r>
            <a:r>
              <a:rPr lang="en-ID" sz="2800" dirty="0" err="1"/>
              <a:t>kesehatan</a:t>
            </a:r>
            <a:r>
              <a:rPr lang="en-ID" sz="28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822DC-EEB4-3A3A-6135-866C87168DA9}"/>
              </a:ext>
            </a:extLst>
          </p:cNvPr>
          <p:cNvSpPr txBox="1"/>
          <p:nvPr/>
        </p:nvSpPr>
        <p:spPr>
          <a:xfrm>
            <a:off x="2133600" y="7130349"/>
            <a:ext cx="91516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/>
              <a:t>Retail (</a:t>
            </a:r>
            <a:r>
              <a:rPr lang="en-ID" sz="2800" b="1" dirty="0" err="1"/>
              <a:t>Indomaret</a:t>
            </a:r>
            <a:r>
              <a:rPr lang="en-ID" sz="2800" b="1" dirty="0"/>
              <a:t>, </a:t>
            </a:r>
            <a:r>
              <a:rPr lang="en-ID" sz="2800" b="1" dirty="0" err="1"/>
              <a:t>Alfamart</a:t>
            </a:r>
            <a:r>
              <a:rPr lang="en-ID" sz="2800" b="1" dirty="0"/>
              <a:t>):</a:t>
            </a:r>
            <a:br>
              <a:rPr lang="en-ID" sz="2800" dirty="0"/>
            </a:br>
            <a:r>
              <a:rPr lang="en-ID" sz="2800" dirty="0" err="1"/>
              <a:t>Analisis</a:t>
            </a:r>
            <a:r>
              <a:rPr lang="en-ID" sz="2800" dirty="0"/>
              <a:t> data </a:t>
            </a:r>
            <a:r>
              <a:rPr lang="en-ID" sz="2800" dirty="0" err="1"/>
              <a:t>penjualan</a:t>
            </a:r>
            <a:r>
              <a:rPr lang="en-ID" sz="2800" dirty="0"/>
              <a:t> </a:t>
            </a:r>
            <a:r>
              <a:rPr lang="en-ID" sz="2800" dirty="0" err="1"/>
              <a:t>secara</a:t>
            </a:r>
            <a:r>
              <a:rPr lang="en-ID" sz="2800" dirty="0"/>
              <a:t> real-time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menentukan</a:t>
            </a:r>
            <a:r>
              <a:rPr lang="en-ID" sz="2800" dirty="0"/>
              <a:t> </a:t>
            </a:r>
            <a:r>
              <a:rPr lang="en-ID" sz="2800" dirty="0" err="1"/>
              <a:t>stok</a:t>
            </a:r>
            <a:r>
              <a:rPr lang="en-ID" sz="2800" dirty="0"/>
              <a:t> </a:t>
            </a:r>
            <a:r>
              <a:rPr lang="en-ID" sz="2800" dirty="0" err="1"/>
              <a:t>barang</a:t>
            </a:r>
            <a:r>
              <a:rPr lang="en-ID" sz="2800" dirty="0"/>
              <a:t> yang paling </a:t>
            </a:r>
            <a:r>
              <a:rPr lang="en-ID" sz="2800" dirty="0" err="1"/>
              <a:t>diminati</a:t>
            </a:r>
            <a:r>
              <a:rPr lang="en-ID" sz="2800" dirty="0"/>
              <a:t> di </a:t>
            </a:r>
            <a:r>
              <a:rPr lang="en-ID" sz="2800" dirty="0" err="1"/>
              <a:t>lokasi</a:t>
            </a:r>
            <a:r>
              <a:rPr lang="en-ID" sz="2800" dirty="0"/>
              <a:t> </a:t>
            </a:r>
            <a:r>
              <a:rPr lang="en-ID" sz="2800" dirty="0" err="1"/>
              <a:t>tertentu</a:t>
            </a:r>
            <a:r>
              <a:rPr lang="en-ID" sz="2800" dirty="0"/>
              <a:t>.</a:t>
            </a:r>
          </a:p>
        </p:txBody>
      </p:sp>
      <p:pic>
        <p:nvPicPr>
          <p:cNvPr id="12292" name="Picture 4" descr="5 Contoh Penerapan Big Data dalam Bidang Kesehatan - idBigData idBigData">
            <a:extLst>
              <a:ext uri="{FF2B5EF4-FFF2-40B4-BE49-F238E27FC236}">
                <a16:creationId xmlns:a16="http://schemas.microsoft.com/office/drawing/2014/main" id="{500ADC29-817D-AB90-EA31-87ED8D60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661544"/>
            <a:ext cx="4876800" cy="3331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20 Aplikasi Stok Barang Terbaik untuk Bisnis 2025">
            <a:extLst>
              <a:ext uri="{FF2B5EF4-FFF2-40B4-BE49-F238E27FC236}">
                <a16:creationId xmlns:a16="http://schemas.microsoft.com/office/drawing/2014/main" id="{B105B6D9-A879-6882-1117-41DAB83F6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587" y="6127626"/>
            <a:ext cx="4572000" cy="325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64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8C04C-A291-730B-7113-661F0AC2D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C62BBEEB-DF48-1078-A890-F7C59AD2CFBF}"/>
              </a:ext>
            </a:extLst>
          </p:cNvPr>
          <p:cNvGrpSpPr/>
          <p:nvPr/>
        </p:nvGrpSpPr>
        <p:grpSpPr>
          <a:xfrm>
            <a:off x="1028700" y="3047807"/>
            <a:ext cx="6634459" cy="1580471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372E375D-2F93-1409-B0D4-890A7BF0766A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chemeClr val="tx2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92049EA0-F6FF-5316-0F2F-B7694F03861E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15D1A3A0-9671-437E-B9CA-8E5CADC10ABD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454302-CD9C-C1BE-44B6-DB92F24DC7F4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D63BDD-0EEC-7DD3-6FF5-69AB37D8DEE2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3992BAE-E3B8-C167-EB4B-2FFC2CD87B92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4C38C78-9B5B-2B24-DA17-FA48A45769ED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CFC5EAD9-2322-80BC-2AD1-13991F586BD3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F6A00FF8-83E4-9DFD-A609-71E9F2EACFBA}"/>
              </a:ext>
            </a:extLst>
          </p:cNvPr>
          <p:cNvSpPr txBox="1"/>
          <p:nvPr/>
        </p:nvSpPr>
        <p:spPr>
          <a:xfrm>
            <a:off x="4846810" y="271978"/>
            <a:ext cx="12005164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56"/>
              </a:lnSpc>
            </a:pPr>
            <a:r>
              <a:rPr lang="sv-SE" sz="4800" b="1" dirty="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Tren dan Riset Terkini dalam BI &amp; DSS</a:t>
            </a:r>
            <a:endParaRPr lang="en-US" sz="4800" b="1" dirty="0">
              <a:solidFill>
                <a:srgbClr val="000000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10A566CE-9D00-BD9E-FF4B-B9F042FE16C1}"/>
              </a:ext>
            </a:extLst>
          </p:cNvPr>
          <p:cNvSpPr txBox="1"/>
          <p:nvPr/>
        </p:nvSpPr>
        <p:spPr>
          <a:xfrm>
            <a:off x="1172772" y="3555577"/>
            <a:ext cx="6346313" cy="72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2940"/>
              </a:lnSpc>
              <a:spcBef>
                <a:spcPct val="0"/>
              </a:spcBef>
              <a:buFont typeface="+mj-lt"/>
              <a:buAutoNum type="arabicPeriod" startAt="3"/>
            </a:pP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Cloud-Based BI &amp; DSS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untuk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Aksesibilitas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dan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Skalabilitas</a:t>
            </a:r>
            <a:endParaRPr lang="en-ID" sz="2000" b="1" i="0" dirty="0">
              <a:solidFill>
                <a:schemeClr val="bg1"/>
              </a:solidFill>
              <a:effectLst/>
              <a:latin typeface="Poppins" panose="00000500000000000000" pitchFamily="2" charset="0"/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C01D947-C900-1652-0A3B-92E0ABB2F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6DE6B9A4-674F-9C15-0986-21DA087CCC68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18816EFF-AE41-6BFD-3CC7-594BA082C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062621A7-1938-E01C-13FF-DE302A374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6C64D-9D56-29F7-2001-8D6A909D2793}"/>
              </a:ext>
            </a:extLst>
          </p:cNvPr>
          <p:cNvSpPr txBox="1"/>
          <p:nvPr/>
        </p:nvSpPr>
        <p:spPr>
          <a:xfrm>
            <a:off x="1028700" y="5004016"/>
            <a:ext cx="87249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/>
              <a:t>Startups dan Perusahaan </a:t>
            </a:r>
            <a:r>
              <a:rPr lang="en-ID" sz="2800" b="1" dirty="0" err="1"/>
              <a:t>Teknologi</a:t>
            </a:r>
            <a:r>
              <a:rPr lang="en-ID" sz="2800" b="1" dirty="0"/>
              <a:t> (Gojek, Grab):</a:t>
            </a:r>
            <a:br>
              <a:rPr lang="en-ID" sz="2800" dirty="0"/>
            </a:br>
            <a:r>
              <a:rPr lang="en-ID" sz="2800" dirty="0" err="1"/>
              <a:t>Menggunakan</a:t>
            </a:r>
            <a:r>
              <a:rPr lang="en-ID" sz="2800" dirty="0"/>
              <a:t> </a:t>
            </a:r>
            <a:r>
              <a:rPr lang="en-ID" sz="2800" b="1" dirty="0"/>
              <a:t>Google </a:t>
            </a:r>
            <a:r>
              <a:rPr lang="en-ID" sz="2800" b="1" dirty="0" err="1"/>
              <a:t>BigQuery</a:t>
            </a:r>
            <a:r>
              <a:rPr lang="en-ID" sz="2800" dirty="0"/>
              <a:t> dan </a:t>
            </a:r>
            <a:r>
              <a:rPr lang="en-ID" sz="2800" b="1" dirty="0"/>
              <a:t>Amazon AWS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memproses</a:t>
            </a:r>
            <a:r>
              <a:rPr lang="en-ID" sz="2800" dirty="0"/>
              <a:t> data </a:t>
            </a:r>
            <a:r>
              <a:rPr lang="en-ID" sz="2800" dirty="0" err="1"/>
              <a:t>perjalanan</a:t>
            </a:r>
            <a:r>
              <a:rPr lang="en-ID" sz="2800" dirty="0"/>
              <a:t> dan </a:t>
            </a:r>
            <a:r>
              <a:rPr lang="en-ID" sz="2800" dirty="0" err="1"/>
              <a:t>transaksi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</a:t>
            </a:r>
            <a:r>
              <a:rPr lang="en-ID" sz="2800" dirty="0" err="1"/>
              <a:t>skala</a:t>
            </a:r>
            <a:r>
              <a:rPr lang="en-ID" sz="2800" dirty="0"/>
              <a:t> </a:t>
            </a:r>
            <a:r>
              <a:rPr lang="en-ID" sz="2800" dirty="0" err="1"/>
              <a:t>besar</a:t>
            </a:r>
            <a:r>
              <a:rPr lang="en-ID" sz="28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5A83D5-3467-6F7C-5E03-ECD0BBCE0FC1}"/>
              </a:ext>
            </a:extLst>
          </p:cNvPr>
          <p:cNvSpPr txBox="1"/>
          <p:nvPr/>
        </p:nvSpPr>
        <p:spPr>
          <a:xfrm>
            <a:off x="1880776" y="7195636"/>
            <a:ext cx="78728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/>
              <a:t>Pendidikan (Universitas):</a:t>
            </a:r>
            <a:br>
              <a:rPr lang="en-ID" sz="2800" dirty="0"/>
            </a:br>
            <a:r>
              <a:rPr lang="en-ID" sz="2800" dirty="0"/>
              <a:t>Platform cloud </a:t>
            </a:r>
            <a:r>
              <a:rPr lang="en-ID" sz="2800" dirty="0" err="1"/>
              <a:t>seperti</a:t>
            </a:r>
            <a:r>
              <a:rPr lang="en-ID" sz="2800" dirty="0"/>
              <a:t> </a:t>
            </a:r>
            <a:r>
              <a:rPr lang="en-ID" sz="2800" b="1" dirty="0"/>
              <a:t>Google Cloud AI</a:t>
            </a:r>
            <a:r>
              <a:rPr lang="en-ID" sz="2800" dirty="0"/>
              <a:t>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analisis</a:t>
            </a:r>
            <a:r>
              <a:rPr lang="en-ID" sz="2800" dirty="0"/>
              <a:t> data </a:t>
            </a:r>
            <a:r>
              <a:rPr lang="en-ID" sz="2800" dirty="0" err="1"/>
              <a:t>akademik</a:t>
            </a:r>
            <a:r>
              <a:rPr lang="en-ID" sz="2800" dirty="0"/>
              <a:t> </a:t>
            </a:r>
            <a:r>
              <a:rPr lang="en-ID" sz="2800" dirty="0" err="1"/>
              <a:t>mahasiswa</a:t>
            </a:r>
            <a:r>
              <a:rPr lang="en-ID" sz="2800" dirty="0"/>
              <a:t> dan </a:t>
            </a:r>
            <a:r>
              <a:rPr lang="en-ID" sz="2800" dirty="0" err="1"/>
              <a:t>efektivitas</a:t>
            </a:r>
            <a:r>
              <a:rPr lang="en-ID" sz="2800" dirty="0"/>
              <a:t> </a:t>
            </a:r>
            <a:r>
              <a:rPr lang="en-ID" sz="2800" dirty="0" err="1"/>
              <a:t>kurikulum</a:t>
            </a:r>
            <a:r>
              <a:rPr lang="en-ID" sz="2800" dirty="0"/>
              <a:t>.</a:t>
            </a:r>
          </a:p>
        </p:txBody>
      </p:sp>
      <p:pic>
        <p:nvPicPr>
          <p:cNvPr id="14338" name="Picture 2" descr="Jarang Disadari, Ada Banyak Perbedaan AWS, Azure dan Google Cloud">
            <a:extLst>
              <a:ext uri="{FF2B5EF4-FFF2-40B4-BE49-F238E27FC236}">
                <a16:creationId xmlns:a16="http://schemas.microsoft.com/office/drawing/2014/main" id="{F50711D2-7FEE-162F-7335-A65F58B3F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672" y="2090195"/>
            <a:ext cx="5486474" cy="3871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I untuk Analisis Data | Google Cloud">
            <a:extLst>
              <a:ext uri="{FF2B5EF4-FFF2-40B4-BE49-F238E27FC236}">
                <a16:creationId xmlns:a16="http://schemas.microsoft.com/office/drawing/2014/main" id="{2070D167-26DF-E1B3-C0DC-1676D6CEF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432" y="6134100"/>
            <a:ext cx="7295816" cy="35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50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FBC3A-EC22-3EB2-F74C-0F37144DA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7CAA2DD0-8859-A1AD-6454-EE9CE85845AF}"/>
              </a:ext>
            </a:extLst>
          </p:cNvPr>
          <p:cNvGrpSpPr/>
          <p:nvPr/>
        </p:nvGrpSpPr>
        <p:grpSpPr>
          <a:xfrm>
            <a:off x="1028700" y="3047807"/>
            <a:ext cx="6634459" cy="1580471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95DB99F8-E88A-6098-EB98-6FED1CE45FFF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rgbClr val="C84A21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8BD77D3F-F7BC-8B01-245E-4C43731B111D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AD0F7F10-E894-E37E-2367-669A514835B9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8FC9CA9-2E57-81BD-487A-39D5D91C808A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CA17D77-3C89-0F1C-558D-2BE6343B3ED2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95E7FEA-0F38-4407-7CEE-0A1B6DF28508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F1C0631-D102-CF3A-5DEC-17F39672C59C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8C0C3262-D9C8-0A77-BD27-00CFB7C294C6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A94AEBBE-ABE4-8AFD-3292-6C633EEE8240}"/>
              </a:ext>
            </a:extLst>
          </p:cNvPr>
          <p:cNvSpPr txBox="1"/>
          <p:nvPr/>
        </p:nvSpPr>
        <p:spPr>
          <a:xfrm>
            <a:off x="4846810" y="271978"/>
            <a:ext cx="12005164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56"/>
              </a:lnSpc>
            </a:pPr>
            <a:r>
              <a:rPr lang="sv-SE" sz="4800" b="1" dirty="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Tren dan Riset Terkini dalam BI &amp; DSS</a:t>
            </a:r>
            <a:endParaRPr lang="en-US" sz="4800" b="1" dirty="0">
              <a:solidFill>
                <a:srgbClr val="000000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E5967AAC-FDF7-2038-B73B-44615B7EDCCB}"/>
              </a:ext>
            </a:extLst>
          </p:cNvPr>
          <p:cNvSpPr txBox="1"/>
          <p:nvPr/>
        </p:nvSpPr>
        <p:spPr>
          <a:xfrm>
            <a:off x="1172772" y="3555577"/>
            <a:ext cx="6346313" cy="72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2940"/>
              </a:lnSpc>
              <a:spcBef>
                <a:spcPct val="0"/>
              </a:spcBef>
              <a:buFont typeface="+mj-lt"/>
              <a:buAutoNum type="arabicPeriod" startAt="4"/>
            </a:pP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Augmented Analytics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untuk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Wawasan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yang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Lebih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Mendalam</a:t>
            </a:r>
            <a:endParaRPr lang="en-ID" sz="2000" b="1" i="0" dirty="0">
              <a:solidFill>
                <a:schemeClr val="bg1"/>
              </a:solidFill>
              <a:effectLst/>
              <a:latin typeface="Poppins" panose="00000500000000000000" pitchFamily="2" charset="0"/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55955E8-CC72-621E-A9B6-AB04EFA4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6339FCAA-EFA9-A1D5-610C-F3033951E5A5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BF48655-1618-3E83-3B73-34550C2C4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1DB871D8-3857-93DF-AA36-1DFC901CB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53480C-9935-4C4B-6FF1-2115015A077D}"/>
              </a:ext>
            </a:extLst>
          </p:cNvPr>
          <p:cNvSpPr txBox="1"/>
          <p:nvPr/>
        </p:nvSpPr>
        <p:spPr>
          <a:xfrm>
            <a:off x="1028700" y="5004016"/>
            <a:ext cx="87249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/>
              <a:t>Marketing (Coca-Cola, Nike):</a:t>
            </a:r>
            <a:br>
              <a:rPr lang="en-ID" sz="2800" dirty="0"/>
            </a:br>
            <a:r>
              <a:rPr lang="en-ID" sz="2800" dirty="0"/>
              <a:t>Augmented analytics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menganalisis</a:t>
            </a:r>
            <a:r>
              <a:rPr lang="en-ID" sz="2800" dirty="0"/>
              <a:t> </a:t>
            </a:r>
            <a:r>
              <a:rPr lang="en-ID" sz="2800" dirty="0" err="1"/>
              <a:t>sentimen</a:t>
            </a:r>
            <a:r>
              <a:rPr lang="en-ID" sz="2800" dirty="0"/>
              <a:t> </a:t>
            </a:r>
            <a:r>
              <a:rPr lang="en-ID" sz="2800" dirty="0" err="1"/>
              <a:t>pelanggan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media </a:t>
            </a:r>
            <a:r>
              <a:rPr lang="en-ID" sz="2800" dirty="0" err="1"/>
              <a:t>sosial</a:t>
            </a:r>
            <a:r>
              <a:rPr lang="en-ID" sz="2800" dirty="0"/>
              <a:t> dan </a:t>
            </a:r>
            <a:r>
              <a:rPr lang="en-ID" sz="2800" dirty="0" err="1"/>
              <a:t>memprediksi</a:t>
            </a:r>
            <a:r>
              <a:rPr lang="en-ID" sz="2800" dirty="0"/>
              <a:t> </a:t>
            </a:r>
            <a:r>
              <a:rPr lang="en-ID" sz="2800" dirty="0" err="1"/>
              <a:t>tren</a:t>
            </a:r>
            <a:r>
              <a:rPr lang="en-ID" sz="2800" dirty="0"/>
              <a:t> </a:t>
            </a:r>
            <a:r>
              <a:rPr lang="en-ID" sz="2800" dirty="0" err="1"/>
              <a:t>produk</a:t>
            </a:r>
            <a:r>
              <a:rPr lang="en-ID" sz="2800" dirty="0"/>
              <a:t> yang </a:t>
            </a:r>
            <a:r>
              <a:rPr lang="en-ID" sz="2800" dirty="0" err="1"/>
              <a:t>akan</a:t>
            </a:r>
            <a:r>
              <a:rPr lang="en-ID" sz="2800" dirty="0"/>
              <a:t> booming.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08B19-2FE1-4060-530E-67B184FFC7DB}"/>
              </a:ext>
            </a:extLst>
          </p:cNvPr>
          <p:cNvSpPr txBox="1"/>
          <p:nvPr/>
        </p:nvSpPr>
        <p:spPr>
          <a:xfrm>
            <a:off x="1880776" y="7195636"/>
            <a:ext cx="78728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 err="1"/>
              <a:t>Keuangan</a:t>
            </a:r>
            <a:r>
              <a:rPr lang="en-ID" sz="2800" b="1" dirty="0"/>
              <a:t> (Stock Market &amp; Cryptocurrency):</a:t>
            </a:r>
            <a:br>
              <a:rPr lang="en-ID" sz="2800" dirty="0"/>
            </a:br>
            <a:r>
              <a:rPr lang="en-ID" sz="2800" dirty="0" err="1"/>
              <a:t>Algoritma</a:t>
            </a:r>
            <a:r>
              <a:rPr lang="en-ID" sz="2800" dirty="0"/>
              <a:t> AI </a:t>
            </a:r>
            <a:r>
              <a:rPr lang="en-ID" sz="2800" dirty="0" err="1"/>
              <a:t>dalam</a:t>
            </a:r>
            <a:r>
              <a:rPr lang="en-ID" sz="2800" dirty="0"/>
              <a:t> augmented analytics </a:t>
            </a:r>
            <a:r>
              <a:rPr lang="en-ID" sz="2800" dirty="0" err="1"/>
              <a:t>membantu</a:t>
            </a:r>
            <a:r>
              <a:rPr lang="en-ID" sz="2800" dirty="0"/>
              <a:t> investor </a:t>
            </a:r>
            <a:r>
              <a:rPr lang="en-ID" sz="2800" dirty="0" err="1"/>
              <a:t>dalam</a:t>
            </a:r>
            <a:r>
              <a:rPr lang="en-ID" sz="2800" dirty="0"/>
              <a:t> </a:t>
            </a:r>
            <a:r>
              <a:rPr lang="en-ID" sz="2800" dirty="0" err="1"/>
              <a:t>memprediksi</a:t>
            </a:r>
            <a:r>
              <a:rPr lang="en-ID" sz="2800" dirty="0"/>
              <a:t> </a:t>
            </a:r>
            <a:r>
              <a:rPr lang="en-ID" sz="2800" dirty="0" err="1"/>
              <a:t>pergerakan</a:t>
            </a:r>
            <a:r>
              <a:rPr lang="en-ID" sz="2800" dirty="0"/>
              <a:t> </a:t>
            </a:r>
            <a:r>
              <a:rPr lang="en-ID" sz="2800" dirty="0" err="1"/>
              <a:t>harga</a:t>
            </a:r>
            <a:r>
              <a:rPr lang="en-ID" sz="2800" dirty="0"/>
              <a:t> </a:t>
            </a:r>
            <a:r>
              <a:rPr lang="en-ID" sz="2800" dirty="0" err="1"/>
              <a:t>saham</a:t>
            </a:r>
            <a:r>
              <a:rPr lang="en-ID" sz="2800" dirty="0"/>
              <a:t> dan </a:t>
            </a:r>
            <a:r>
              <a:rPr lang="en-ID" sz="2800" dirty="0" err="1"/>
              <a:t>kripto</a:t>
            </a:r>
            <a:r>
              <a:rPr lang="en-ID" sz="2800" dirty="0"/>
              <a:t> </a:t>
            </a:r>
            <a:r>
              <a:rPr lang="en-ID" sz="2800" dirty="0" err="1"/>
              <a:t>berdasarkan</a:t>
            </a:r>
            <a:r>
              <a:rPr lang="en-ID" sz="2800" dirty="0"/>
              <a:t> data </a:t>
            </a:r>
            <a:r>
              <a:rPr lang="en-ID" sz="2800" dirty="0" err="1"/>
              <a:t>historis</a:t>
            </a:r>
            <a:r>
              <a:rPr lang="en-ID" sz="2800" dirty="0"/>
              <a:t> dan </a:t>
            </a:r>
            <a:r>
              <a:rPr lang="en-ID" sz="2800" dirty="0" err="1"/>
              <a:t>pola</a:t>
            </a:r>
            <a:r>
              <a:rPr lang="en-ID" sz="2800" dirty="0"/>
              <a:t> pasar.</a:t>
            </a:r>
          </a:p>
        </p:txBody>
      </p:sp>
      <p:pic>
        <p:nvPicPr>
          <p:cNvPr id="15362" name="Picture 2" descr="Data Professionals' Guide: 5 Breakthrough Innovations in Augmented Analytics">
            <a:extLst>
              <a:ext uri="{FF2B5EF4-FFF2-40B4-BE49-F238E27FC236}">
                <a16:creationId xmlns:a16="http://schemas.microsoft.com/office/drawing/2014/main" id="{0F595FFD-0977-E291-14B4-421866D7E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672" y="2731996"/>
            <a:ext cx="4030964" cy="350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rediksi Mengejutkan: Saham AI dan Kripto dalam Sorotan! - Pintu News">
            <a:extLst>
              <a:ext uri="{FF2B5EF4-FFF2-40B4-BE49-F238E27FC236}">
                <a16:creationId xmlns:a16="http://schemas.microsoft.com/office/drawing/2014/main" id="{104B6A40-0898-93A8-B1F4-C82AAF028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154" y="6268240"/>
            <a:ext cx="5134827" cy="3174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32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00390-A561-0A43-5C13-75475C9F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F74746B5-45DF-0130-DD73-0E7091C59564}"/>
              </a:ext>
            </a:extLst>
          </p:cNvPr>
          <p:cNvGrpSpPr/>
          <p:nvPr/>
        </p:nvGrpSpPr>
        <p:grpSpPr>
          <a:xfrm>
            <a:off x="1028700" y="3047807"/>
            <a:ext cx="6634459" cy="1580471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A8C8F096-6980-CFF8-E7C3-5555FDD34AE9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41522D2F-84E0-7D68-48BC-441077170F7B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032583B-A2D1-8BDB-4219-72D37FFD3FF7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E3E3BC0-244E-B7E0-69FE-B865BEDA3787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7E28965-AAE5-08E7-A59F-1D2F8669F9FF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44F5168-32D5-0776-7F6B-8ABC1BF76CFC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8726551-B392-4498-08BC-FED3BF799234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1EF6CA47-9F2B-B2F2-D034-D7E0971CC1FD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505B3F96-7163-5E35-AB2E-72B4A7B51886}"/>
              </a:ext>
            </a:extLst>
          </p:cNvPr>
          <p:cNvSpPr txBox="1"/>
          <p:nvPr/>
        </p:nvSpPr>
        <p:spPr>
          <a:xfrm>
            <a:off x="4846810" y="271978"/>
            <a:ext cx="12005164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56"/>
              </a:lnSpc>
            </a:pPr>
            <a:r>
              <a:rPr lang="sv-SE" sz="4800" b="1" dirty="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Tren dan Riset Terkini dalam BI &amp; DSS</a:t>
            </a:r>
            <a:endParaRPr lang="en-US" sz="4800" b="1" dirty="0">
              <a:solidFill>
                <a:srgbClr val="000000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F787F328-A6D3-92C9-BEB0-0CA042D3090C}"/>
              </a:ext>
            </a:extLst>
          </p:cNvPr>
          <p:cNvSpPr txBox="1"/>
          <p:nvPr/>
        </p:nvSpPr>
        <p:spPr>
          <a:xfrm>
            <a:off x="1172772" y="3555577"/>
            <a:ext cx="6346313" cy="72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2940"/>
              </a:lnSpc>
              <a:spcBef>
                <a:spcPct val="0"/>
              </a:spcBef>
              <a:buFont typeface="+mj-lt"/>
              <a:buAutoNum type="arabicPeriod" startAt="5"/>
            </a:pP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Personalization &amp; AI-Driven DSS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untuk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Keputusan yang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Lebih</a:t>
            </a:r>
            <a:r>
              <a:rPr lang="en-ID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 </a:t>
            </a:r>
            <a:r>
              <a:rPr lang="en-ID" sz="2000" b="1" i="0" dirty="0" err="1">
                <a:solidFill>
                  <a:schemeClr val="bg1"/>
                </a:solidFill>
                <a:effectLst/>
                <a:latin typeface="Poppins" panose="00000500000000000000" pitchFamily="2" charset="0"/>
              </a:rPr>
              <a:t>Cepat</a:t>
            </a:r>
            <a:endParaRPr lang="en-ID" sz="2000" b="1" i="0" dirty="0">
              <a:solidFill>
                <a:schemeClr val="bg1"/>
              </a:solidFill>
              <a:effectLst/>
              <a:latin typeface="Poppins" panose="00000500000000000000" pitchFamily="2" charset="0"/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B94246A6-7FD6-E5CB-C1AE-DEEC46C0C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70A3AD17-6FA1-3D72-5DC6-53D0107B7A12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CAE38E6F-E302-71B9-9E5F-B010EF7B5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BFE06CD7-43D5-DF74-283E-9B86C1867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1439A-C4A0-394C-64A9-6DC6FDC3B2C2}"/>
              </a:ext>
            </a:extLst>
          </p:cNvPr>
          <p:cNvSpPr txBox="1"/>
          <p:nvPr/>
        </p:nvSpPr>
        <p:spPr>
          <a:xfrm>
            <a:off x="1028700" y="5004016"/>
            <a:ext cx="87249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/>
              <a:t>Streaming Services (Netflix, YouTube, Spotify):</a:t>
            </a:r>
            <a:br>
              <a:rPr lang="en-ID" sz="2800" dirty="0"/>
            </a:br>
            <a:r>
              <a:rPr lang="en-ID" sz="2800" dirty="0"/>
              <a:t>AI </a:t>
            </a:r>
            <a:r>
              <a:rPr lang="en-ID" sz="2800" dirty="0" err="1"/>
              <a:t>menganalisis</a:t>
            </a:r>
            <a:r>
              <a:rPr lang="en-ID" sz="2800" dirty="0"/>
              <a:t> </a:t>
            </a:r>
            <a:r>
              <a:rPr lang="en-ID" sz="2800" dirty="0" err="1"/>
              <a:t>kebiasaan</a:t>
            </a:r>
            <a:r>
              <a:rPr lang="en-ID" sz="2800" dirty="0"/>
              <a:t> </a:t>
            </a:r>
            <a:r>
              <a:rPr lang="en-ID" sz="2800" dirty="0" err="1"/>
              <a:t>menonton</a:t>
            </a:r>
            <a:r>
              <a:rPr lang="en-ID" sz="2800" dirty="0"/>
              <a:t>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mendengar</a:t>
            </a:r>
            <a:r>
              <a:rPr lang="en-ID" sz="2800" dirty="0"/>
              <a:t> </a:t>
            </a:r>
            <a:r>
              <a:rPr lang="en-ID" sz="2800" dirty="0" err="1"/>
              <a:t>pengguna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merekomendasikan</a:t>
            </a:r>
            <a:r>
              <a:rPr lang="en-ID" sz="2800" dirty="0"/>
              <a:t> </a:t>
            </a:r>
            <a:r>
              <a:rPr lang="en-ID" sz="2800" dirty="0" err="1"/>
              <a:t>konten</a:t>
            </a:r>
            <a:r>
              <a:rPr lang="en-ID" sz="2800" dirty="0"/>
              <a:t> yang </a:t>
            </a:r>
            <a:r>
              <a:rPr lang="en-ID" sz="2800" dirty="0" err="1"/>
              <a:t>lebih</a:t>
            </a:r>
            <a:r>
              <a:rPr lang="en-ID" sz="2800" dirty="0"/>
              <a:t> </a:t>
            </a:r>
            <a:r>
              <a:rPr lang="en-ID" sz="2800" dirty="0" err="1"/>
              <a:t>sesuai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selera</a:t>
            </a:r>
            <a:r>
              <a:rPr lang="en-ID" sz="2800" dirty="0"/>
              <a:t> </a:t>
            </a:r>
            <a:r>
              <a:rPr lang="en-ID" sz="2800" dirty="0" err="1"/>
              <a:t>mereka</a:t>
            </a:r>
            <a:r>
              <a:rPr lang="en-ID" sz="28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8BAC9A-62D1-4142-D755-56E97DDB10CF}"/>
              </a:ext>
            </a:extLst>
          </p:cNvPr>
          <p:cNvSpPr txBox="1"/>
          <p:nvPr/>
        </p:nvSpPr>
        <p:spPr>
          <a:xfrm>
            <a:off x="1880776" y="7195636"/>
            <a:ext cx="78728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 err="1"/>
              <a:t>Asuransi</a:t>
            </a:r>
            <a:r>
              <a:rPr lang="en-ID" sz="2800" b="1" dirty="0"/>
              <a:t> (AXA, Prudential):</a:t>
            </a:r>
            <a:br>
              <a:rPr lang="en-ID" sz="2800" dirty="0"/>
            </a:br>
            <a:r>
              <a:rPr lang="en-ID" sz="2800" dirty="0"/>
              <a:t>AI-driven DSS </a:t>
            </a:r>
            <a:r>
              <a:rPr lang="en-ID" sz="2800" dirty="0" err="1"/>
              <a:t>membantu</a:t>
            </a:r>
            <a:r>
              <a:rPr lang="en-ID" sz="2800" dirty="0"/>
              <a:t> </a:t>
            </a:r>
            <a:r>
              <a:rPr lang="en-ID" sz="2800" dirty="0" err="1"/>
              <a:t>menentukan</a:t>
            </a:r>
            <a:r>
              <a:rPr lang="en-ID" sz="2800" dirty="0"/>
              <a:t> </a:t>
            </a:r>
            <a:r>
              <a:rPr lang="en-ID" sz="2800" dirty="0" err="1"/>
              <a:t>premi</a:t>
            </a:r>
            <a:r>
              <a:rPr lang="en-ID" sz="2800" dirty="0"/>
              <a:t> </a:t>
            </a:r>
            <a:r>
              <a:rPr lang="en-ID" sz="2800" dirty="0" err="1"/>
              <a:t>asuransi</a:t>
            </a:r>
            <a:r>
              <a:rPr lang="en-ID" sz="2800" dirty="0"/>
              <a:t> </a:t>
            </a:r>
            <a:r>
              <a:rPr lang="en-ID" sz="2800" dirty="0" err="1"/>
              <a:t>berdasarkan</a:t>
            </a:r>
            <a:r>
              <a:rPr lang="en-ID" sz="2800" dirty="0"/>
              <a:t> </a:t>
            </a:r>
            <a:r>
              <a:rPr lang="en-ID" sz="2800" dirty="0" err="1"/>
              <a:t>profil</a:t>
            </a:r>
            <a:r>
              <a:rPr lang="en-ID" sz="2800" dirty="0"/>
              <a:t> </a:t>
            </a:r>
            <a:r>
              <a:rPr lang="en-ID" sz="2800" dirty="0" err="1"/>
              <a:t>risiko</a:t>
            </a:r>
            <a:r>
              <a:rPr lang="en-ID" sz="2800" dirty="0"/>
              <a:t> </a:t>
            </a:r>
            <a:r>
              <a:rPr lang="en-ID" sz="2800" dirty="0" err="1"/>
              <a:t>pengguna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dirty="0" err="1"/>
              <a:t>menganalisis</a:t>
            </a:r>
            <a:r>
              <a:rPr lang="en-ID" sz="2800" dirty="0"/>
              <a:t> data </a:t>
            </a:r>
            <a:r>
              <a:rPr lang="en-ID" sz="2800" dirty="0" err="1"/>
              <a:t>kesehatan</a:t>
            </a:r>
            <a:r>
              <a:rPr lang="en-ID" sz="2800" dirty="0"/>
              <a:t> dan </a:t>
            </a:r>
            <a:r>
              <a:rPr lang="en-ID" sz="2800" dirty="0" err="1"/>
              <a:t>finansial</a:t>
            </a:r>
            <a:r>
              <a:rPr lang="en-ID" sz="2800" dirty="0"/>
              <a:t> </a:t>
            </a:r>
            <a:r>
              <a:rPr lang="en-ID" sz="2800" dirty="0" err="1"/>
              <a:t>mereka</a:t>
            </a:r>
            <a:r>
              <a:rPr lang="en-ID" sz="28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45DCAC-10A8-73F5-219A-7340C97F3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2646680"/>
            <a:ext cx="5716311" cy="326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88" name="Picture 4" descr="Data Science dalam Dunia Asuransi: AXA Mandiri - Algoritma">
            <a:extLst>
              <a:ext uri="{FF2B5EF4-FFF2-40B4-BE49-F238E27FC236}">
                <a16:creationId xmlns:a16="http://schemas.microsoft.com/office/drawing/2014/main" id="{064636ED-CE1F-63F9-74A5-02E9C0C7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946" y="6362700"/>
            <a:ext cx="6705990" cy="250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512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E474D-C8FE-06E2-58FF-AC49C72C3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2F89BF2-885D-0148-3FE8-F83D660DE100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56EAAF-F907-F401-75DE-67B2640D23E3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AFF3F8A-E611-E588-A365-EF98AE89762F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ACD6A2C-AD6F-BD3B-EDEA-2AA0E92D45E8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DF57FFE-C466-5713-2AE6-76963DAEB52B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C1061869-811B-381C-FD49-543A754E74ED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98808E66-EB7A-BA64-23D9-B395E55B0BBB}"/>
              </a:ext>
            </a:extLst>
          </p:cNvPr>
          <p:cNvSpPr txBox="1"/>
          <p:nvPr/>
        </p:nvSpPr>
        <p:spPr>
          <a:xfrm>
            <a:off x="1101853" y="5213256"/>
            <a:ext cx="5517138" cy="947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 err="1"/>
              <a:t>Struktur</a:t>
            </a:r>
            <a:r>
              <a:rPr lang="en-ID" sz="4800" b="1" dirty="0"/>
              <a:t> dan Strategi </a:t>
            </a:r>
            <a:r>
              <a:rPr lang="en-ID" sz="4800" b="1" dirty="0" err="1"/>
              <a:t>Penulisan</a:t>
            </a:r>
            <a:r>
              <a:rPr lang="en-ID" sz="4800" b="1" dirty="0"/>
              <a:t> </a:t>
            </a:r>
            <a:r>
              <a:rPr lang="en-ID" sz="4800" b="1" dirty="0" err="1"/>
              <a:t>Ilmiah</a:t>
            </a: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9561F13C-BAC7-8D46-0A8B-661C169F5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1BC9BDAA-9CF5-9C67-5BDD-323A48B9C3D4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FD4529-6742-BD22-1F6E-E70C8A96C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747" y="2166993"/>
            <a:ext cx="5241726" cy="728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09CB22-DD78-C7F4-3B38-7569183A4D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3641" y="2193567"/>
            <a:ext cx="4961673" cy="7257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35CA93AD-3D24-5E1A-C99E-D4F5BE84DD6C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pic>
        <p:nvPicPr>
          <p:cNvPr id="22" name="Graphic 21" descr="Graduation cap with solid fill">
            <a:extLst>
              <a:ext uri="{FF2B5EF4-FFF2-40B4-BE49-F238E27FC236}">
                <a16:creationId xmlns:a16="http://schemas.microsoft.com/office/drawing/2014/main" id="{4E357D3D-984E-D91C-2777-DC90BBC54F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05885" y="2412152"/>
            <a:ext cx="2850007" cy="28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8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355320" y="4566296"/>
            <a:ext cx="5780660" cy="1981200"/>
            <a:chOff x="0" y="0"/>
            <a:chExt cx="1545587" cy="6247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45587" cy="624704"/>
            </a:xfrm>
            <a:custGeom>
              <a:avLst/>
              <a:gdLst/>
              <a:ahLst/>
              <a:cxnLst/>
              <a:rect l="l" t="t" r="r" b="b"/>
              <a:pathLst>
                <a:path w="1545587" h="624704">
                  <a:moveTo>
                    <a:pt x="40178" y="0"/>
                  </a:moveTo>
                  <a:lnTo>
                    <a:pt x="1505408" y="0"/>
                  </a:lnTo>
                  <a:cubicBezTo>
                    <a:pt x="1527598" y="0"/>
                    <a:pt x="1545587" y="17988"/>
                    <a:pt x="1545587" y="40178"/>
                  </a:cubicBezTo>
                  <a:lnTo>
                    <a:pt x="1545587" y="584525"/>
                  </a:lnTo>
                  <a:cubicBezTo>
                    <a:pt x="1545587" y="606715"/>
                    <a:pt x="1527598" y="624704"/>
                    <a:pt x="1505408" y="624704"/>
                  </a:cubicBezTo>
                  <a:lnTo>
                    <a:pt x="40178" y="624704"/>
                  </a:lnTo>
                  <a:cubicBezTo>
                    <a:pt x="17988" y="624704"/>
                    <a:pt x="0" y="606715"/>
                    <a:pt x="0" y="584525"/>
                  </a:cubicBezTo>
                  <a:lnTo>
                    <a:pt x="0" y="40178"/>
                  </a:lnTo>
                  <a:cubicBezTo>
                    <a:pt x="0" y="17988"/>
                    <a:pt x="17988" y="0"/>
                    <a:pt x="40178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45587" cy="662804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EFDDDD5-EE11-CC41-D1C5-9B31A72A1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F33C5C7A-4983-D6BA-323D-8976BFF7C21A}"/>
              </a:ext>
            </a:extLst>
          </p:cNvPr>
          <p:cNvSpPr txBox="1"/>
          <p:nvPr/>
        </p:nvSpPr>
        <p:spPr>
          <a:xfrm>
            <a:off x="4846810" y="271978"/>
            <a:ext cx="12005164" cy="511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 err="1"/>
              <a:t>Struktur</a:t>
            </a:r>
            <a:r>
              <a:rPr lang="en-ID" sz="4800" b="1" dirty="0"/>
              <a:t> dan Strategi </a:t>
            </a:r>
            <a:r>
              <a:rPr lang="en-ID" sz="4800" b="1" dirty="0" err="1"/>
              <a:t>Penulisan</a:t>
            </a:r>
            <a:r>
              <a:rPr lang="en-ID" sz="4800" b="1" dirty="0"/>
              <a:t> </a:t>
            </a:r>
            <a:r>
              <a:rPr lang="en-ID" sz="4800" b="1" dirty="0" err="1"/>
              <a:t>Ilmiah</a:t>
            </a: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56209-FB17-F7CD-F26A-796CF1601287}"/>
              </a:ext>
            </a:extLst>
          </p:cNvPr>
          <p:cNvSpPr txBox="1"/>
          <p:nvPr/>
        </p:nvSpPr>
        <p:spPr>
          <a:xfrm>
            <a:off x="1486690" y="4956731"/>
            <a:ext cx="5517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5285" marR="170815" indent="-285115">
              <a:lnSpc>
                <a:spcPct val="100000"/>
              </a:lnSpc>
              <a:spcBef>
                <a:spcPts val="285"/>
              </a:spcBef>
              <a:buChar char="•"/>
              <a:tabLst>
                <a:tab pos="377190" algn="l"/>
              </a:tabLst>
            </a:pPr>
            <a:r>
              <a:rPr lang="en-ID" sz="2400" dirty="0" err="1">
                <a:solidFill>
                  <a:srgbClr val="FFFFFF"/>
                </a:solidFill>
                <a:latin typeface="Arial MT"/>
                <a:cs typeface="Arial MT"/>
              </a:rPr>
              <a:t>Ikuti</a:t>
            </a:r>
            <a:r>
              <a:rPr lang="en-ID"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ID" sz="2400" dirty="0">
                <a:solidFill>
                  <a:srgbClr val="FFFFFF"/>
                </a:solidFill>
                <a:latin typeface="Arial MT"/>
                <a:cs typeface="Arial MT"/>
              </a:rPr>
              <a:t>Panduan</a:t>
            </a:r>
            <a:r>
              <a:rPr lang="en-ID"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ID" sz="24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lang="en-ID"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ID" sz="2400" dirty="0" err="1">
                <a:solidFill>
                  <a:srgbClr val="FFFFFF"/>
                </a:solidFill>
                <a:latin typeface="Arial MT"/>
                <a:cs typeface="Arial MT"/>
              </a:rPr>
              <a:t>Pedoman</a:t>
            </a:r>
            <a:r>
              <a:rPr lang="en-ID" sz="2400" spc="-40" dirty="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lang="en-ID" sz="2400" dirty="0">
                <a:solidFill>
                  <a:srgbClr val="FFFFFF"/>
                </a:solidFill>
                <a:latin typeface="Arial MT"/>
                <a:cs typeface="Arial MT"/>
              </a:rPr>
              <a:t>PI</a:t>
            </a:r>
            <a:r>
              <a:rPr lang="en-ID"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ID" sz="2400" spc="-20" dirty="0">
                <a:solidFill>
                  <a:srgbClr val="FFFFFF"/>
                </a:solidFill>
                <a:latin typeface="Arial MT"/>
                <a:cs typeface="Arial MT"/>
              </a:rPr>
              <a:t>yang 	</a:t>
            </a:r>
            <a:r>
              <a:rPr lang="en-ID" sz="2400" dirty="0" err="1">
                <a:solidFill>
                  <a:srgbClr val="FFFFFF"/>
                </a:solidFill>
                <a:latin typeface="Arial MT"/>
                <a:cs typeface="Arial MT"/>
              </a:rPr>
              <a:t>terdapat</a:t>
            </a:r>
            <a:r>
              <a:rPr lang="en-ID"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ID" sz="2400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lang="en-ID"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ID" sz="2400" dirty="0">
                <a:solidFill>
                  <a:srgbClr val="FFFFFF"/>
                </a:solidFill>
                <a:latin typeface="Arial MT"/>
                <a:cs typeface="Arial MT"/>
              </a:rPr>
              <a:t>link : </a:t>
            </a:r>
            <a:r>
              <a:rPr lang="en-ID" sz="2400" dirty="0">
                <a:solidFill>
                  <a:srgbClr val="FFFFFF"/>
                </a:solidFill>
                <a:latin typeface="Arial MT"/>
                <a:cs typeface="Arial MT"/>
                <a:hlinkClick r:id="rId7"/>
              </a:rPr>
              <a:t>https://bit.ly/pedomanPI-SI</a:t>
            </a:r>
            <a:endParaRPr lang="en-ID" sz="2400" dirty="0">
              <a:latin typeface="Arial MT"/>
              <a:cs typeface="Arial M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206242-62FE-8863-2178-41907188DF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1714457"/>
            <a:ext cx="4178972" cy="5807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A00B80-1C8B-0D03-E575-054E72CA0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4008" y="3281697"/>
            <a:ext cx="4065050" cy="5946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9F144-DD27-6C1F-2FF9-3FCE2F22FE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4704" y="4185396"/>
            <a:ext cx="4341832" cy="5807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1" name="Group 17">
            <a:extLst>
              <a:ext uri="{FF2B5EF4-FFF2-40B4-BE49-F238E27FC236}">
                <a16:creationId xmlns:a16="http://schemas.microsoft.com/office/drawing/2014/main" id="{D455AD51-4DFB-9E02-99A8-F4AB11A6566A}"/>
              </a:ext>
            </a:extLst>
          </p:cNvPr>
          <p:cNvGrpSpPr/>
          <p:nvPr/>
        </p:nvGrpSpPr>
        <p:grpSpPr>
          <a:xfrm>
            <a:off x="1355321" y="3135655"/>
            <a:ext cx="1083080" cy="1040205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6F6C394E-E324-095F-AB70-ADF441908530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1008E911-3878-CFA5-F592-AE453BA013B3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92F89278-00F4-EE78-18E6-3FE1B28D1487}"/>
              </a:ext>
            </a:extLst>
          </p:cNvPr>
          <p:cNvSpPr txBox="1"/>
          <p:nvPr/>
        </p:nvSpPr>
        <p:spPr>
          <a:xfrm>
            <a:off x="1426806" y="3463074"/>
            <a:ext cx="9353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65A619-F5FE-62CE-E853-E6FD47521321}"/>
              </a:ext>
            </a:extLst>
          </p:cNvPr>
          <p:cNvGrpSpPr/>
          <p:nvPr/>
        </p:nvGrpSpPr>
        <p:grpSpPr>
          <a:xfrm>
            <a:off x="4114950" y="1174411"/>
            <a:ext cx="9162060" cy="359714"/>
            <a:chOff x="4114950" y="1174411"/>
            <a:chExt cx="9162060" cy="359714"/>
          </a:xfrm>
        </p:grpSpPr>
        <p:sp>
          <p:nvSpPr>
            <p:cNvPr id="7" name="TextBox 7"/>
            <p:cNvSpPr txBox="1"/>
            <p:nvPr/>
          </p:nvSpPr>
          <p:spPr>
            <a:xfrm>
              <a:off x="4114950" y="1174411"/>
              <a:ext cx="2820666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Pedoman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407459" y="1174411"/>
              <a:ext cx="1873885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Sistematika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727300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81572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Tahapan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AB8B4D45-5993-869D-83D4-26C25CE76DE4}"/>
                </a:ext>
              </a:extLst>
            </p:cNvPr>
            <p:cNvSpPr txBox="1"/>
            <p:nvPr/>
          </p:nvSpPr>
          <p:spPr>
            <a:xfrm>
              <a:off x="10972800" y="1174411"/>
              <a:ext cx="2304210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Sumber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Informasi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6" name="TextBox 39">
            <a:extLst>
              <a:ext uri="{FF2B5EF4-FFF2-40B4-BE49-F238E27FC236}">
                <a16:creationId xmlns:a16="http://schemas.microsoft.com/office/drawing/2014/main" id="{FF3AE6D9-D0D3-FCE0-9EF0-C9293FF0B984}"/>
              </a:ext>
            </a:extLst>
          </p:cNvPr>
          <p:cNvSpPr txBox="1"/>
          <p:nvPr/>
        </p:nvSpPr>
        <p:spPr>
          <a:xfrm>
            <a:off x="4472732" y="2350255"/>
            <a:ext cx="8381999" cy="465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Pedoman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Penulisan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Ilmiah</a:t>
            </a:r>
            <a:endParaRPr lang="en-US" sz="36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AC3E0-2B4E-7F12-631D-97B45525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DA15FAD-2BEF-83AB-C4BC-9E9394C1E159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98D654-0FB2-2AF5-9335-F0634DA11316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2B4A52-F419-8090-1075-29742D82A5CC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A1C0CC8-FE0F-64AE-AACC-201A6BA98AD8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9A39396-C95B-05C9-8045-AC9C2A95CA8D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23949A2-971E-5ED9-EFCB-81F8BFD44C79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C6AF008-718D-3FFD-0EBE-3FC82CA6EB2F}"/>
              </a:ext>
            </a:extLst>
          </p:cNvPr>
          <p:cNvGrpSpPr/>
          <p:nvPr/>
        </p:nvGrpSpPr>
        <p:grpSpPr>
          <a:xfrm>
            <a:off x="4343400" y="2802413"/>
            <a:ext cx="12915900" cy="6455887"/>
            <a:chOff x="0" y="-38100"/>
            <a:chExt cx="1545587" cy="662804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2C5D679-743E-4B1D-C090-1ACAECF38BBE}"/>
                </a:ext>
              </a:extLst>
            </p:cNvPr>
            <p:cNvSpPr/>
            <p:nvPr/>
          </p:nvSpPr>
          <p:spPr>
            <a:xfrm>
              <a:off x="0" y="0"/>
              <a:ext cx="1545587" cy="624704"/>
            </a:xfrm>
            <a:custGeom>
              <a:avLst/>
              <a:gdLst/>
              <a:ahLst/>
              <a:cxnLst/>
              <a:rect l="l" t="t" r="r" b="b"/>
              <a:pathLst>
                <a:path w="1545587" h="624704">
                  <a:moveTo>
                    <a:pt x="40178" y="0"/>
                  </a:moveTo>
                  <a:lnTo>
                    <a:pt x="1505408" y="0"/>
                  </a:lnTo>
                  <a:cubicBezTo>
                    <a:pt x="1527598" y="0"/>
                    <a:pt x="1545587" y="17988"/>
                    <a:pt x="1545587" y="40178"/>
                  </a:cubicBezTo>
                  <a:lnTo>
                    <a:pt x="1545587" y="584525"/>
                  </a:lnTo>
                  <a:cubicBezTo>
                    <a:pt x="1545587" y="606715"/>
                    <a:pt x="1527598" y="624704"/>
                    <a:pt x="1505408" y="624704"/>
                  </a:cubicBezTo>
                  <a:lnTo>
                    <a:pt x="40178" y="624704"/>
                  </a:lnTo>
                  <a:cubicBezTo>
                    <a:pt x="17988" y="624704"/>
                    <a:pt x="0" y="606715"/>
                    <a:pt x="0" y="584525"/>
                  </a:cubicBezTo>
                  <a:lnTo>
                    <a:pt x="0" y="40178"/>
                  </a:lnTo>
                  <a:cubicBezTo>
                    <a:pt x="0" y="17988"/>
                    <a:pt x="17988" y="0"/>
                    <a:pt x="40178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DD9898D-D586-96E8-B6EA-6CA63C41494D}"/>
                </a:ext>
              </a:extLst>
            </p:cNvPr>
            <p:cNvSpPr txBox="1"/>
            <p:nvPr/>
          </p:nvSpPr>
          <p:spPr>
            <a:xfrm>
              <a:off x="0" y="-38100"/>
              <a:ext cx="1545587" cy="662804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42066ED4-E736-B629-C64D-076FA3AD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BDAE5DFA-7A6D-3869-9DB5-D5EC653A053F}"/>
              </a:ext>
            </a:extLst>
          </p:cNvPr>
          <p:cNvSpPr txBox="1"/>
          <p:nvPr/>
        </p:nvSpPr>
        <p:spPr>
          <a:xfrm>
            <a:off x="4846810" y="271978"/>
            <a:ext cx="12005164" cy="511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 err="1"/>
              <a:t>Struktur</a:t>
            </a:r>
            <a:r>
              <a:rPr lang="en-ID" sz="4800" b="1" dirty="0"/>
              <a:t> dan Strategi </a:t>
            </a:r>
            <a:r>
              <a:rPr lang="en-ID" sz="4800" b="1" dirty="0" err="1"/>
              <a:t>Penulisan</a:t>
            </a:r>
            <a:r>
              <a:rPr lang="en-ID" sz="4800" b="1" dirty="0"/>
              <a:t> </a:t>
            </a:r>
            <a:r>
              <a:rPr lang="en-ID" sz="4800" b="1" dirty="0" err="1"/>
              <a:t>Ilmiah</a:t>
            </a: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41" name="Group 17">
            <a:extLst>
              <a:ext uri="{FF2B5EF4-FFF2-40B4-BE49-F238E27FC236}">
                <a16:creationId xmlns:a16="http://schemas.microsoft.com/office/drawing/2014/main" id="{6C73F9D2-5BE9-0E1E-FA33-92E89F01C9A3}"/>
              </a:ext>
            </a:extLst>
          </p:cNvPr>
          <p:cNvGrpSpPr/>
          <p:nvPr/>
        </p:nvGrpSpPr>
        <p:grpSpPr>
          <a:xfrm>
            <a:off x="2305326" y="2897450"/>
            <a:ext cx="1083080" cy="1040205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8071047C-C3AD-D4F3-CFA2-F670B8AB552E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F74C9BED-12D5-D0E9-E01F-83520F517108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32544596-6CD9-F133-E320-8F46BD82AA48}"/>
              </a:ext>
            </a:extLst>
          </p:cNvPr>
          <p:cNvSpPr txBox="1"/>
          <p:nvPr/>
        </p:nvSpPr>
        <p:spPr>
          <a:xfrm>
            <a:off x="2376811" y="3224869"/>
            <a:ext cx="9353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2</a:t>
            </a:r>
          </a:p>
        </p:txBody>
      </p:sp>
      <p:grpSp>
        <p:nvGrpSpPr>
          <p:cNvPr id="80" name="object 3">
            <a:extLst>
              <a:ext uri="{FF2B5EF4-FFF2-40B4-BE49-F238E27FC236}">
                <a16:creationId xmlns:a16="http://schemas.microsoft.com/office/drawing/2014/main" id="{A648D996-C2FC-69FD-02D2-6B7F4424C386}"/>
              </a:ext>
            </a:extLst>
          </p:cNvPr>
          <p:cNvGrpSpPr/>
          <p:nvPr/>
        </p:nvGrpSpPr>
        <p:grpSpPr>
          <a:xfrm>
            <a:off x="6886495" y="5045276"/>
            <a:ext cx="1496455" cy="730250"/>
            <a:chOff x="2025332" y="3157664"/>
            <a:chExt cx="1311275" cy="584200"/>
          </a:xfrm>
        </p:grpSpPr>
        <p:sp>
          <p:nvSpPr>
            <p:cNvPr id="81" name="object 4">
              <a:extLst>
                <a:ext uri="{FF2B5EF4-FFF2-40B4-BE49-F238E27FC236}">
                  <a16:creationId xmlns:a16="http://schemas.microsoft.com/office/drawing/2014/main" id="{07BF5E31-B139-76CE-3395-0FEF97AC63AB}"/>
                </a:ext>
              </a:extLst>
            </p:cNvPr>
            <p:cNvSpPr/>
            <p:nvPr/>
          </p:nvSpPr>
          <p:spPr>
            <a:xfrm>
              <a:off x="2038350" y="3170681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39" h="558164">
                  <a:moveTo>
                    <a:pt x="1228978" y="0"/>
                  </a:moveTo>
                  <a:lnTo>
                    <a:pt x="55752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0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2" y="557783"/>
                  </a:lnTo>
                  <a:lnTo>
                    <a:pt x="1228978" y="557783"/>
                  </a:lnTo>
                  <a:lnTo>
                    <a:pt x="1250656" y="553394"/>
                  </a:lnTo>
                  <a:lnTo>
                    <a:pt x="1268380" y="541432"/>
                  </a:lnTo>
                  <a:lnTo>
                    <a:pt x="1280342" y="523708"/>
                  </a:lnTo>
                  <a:lnTo>
                    <a:pt x="1284732" y="502030"/>
                  </a:lnTo>
                  <a:lnTo>
                    <a:pt x="1284732" y="55752"/>
                  </a:lnTo>
                  <a:lnTo>
                    <a:pt x="1280342" y="34075"/>
                  </a:lnTo>
                  <a:lnTo>
                    <a:pt x="1268380" y="16351"/>
                  </a:lnTo>
                  <a:lnTo>
                    <a:pt x="1250656" y="4389"/>
                  </a:lnTo>
                  <a:lnTo>
                    <a:pt x="122897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5">
              <a:extLst>
                <a:ext uri="{FF2B5EF4-FFF2-40B4-BE49-F238E27FC236}">
                  <a16:creationId xmlns:a16="http://schemas.microsoft.com/office/drawing/2014/main" id="{D6C196EE-F83E-CE8D-A4B4-845EA5F0DBA9}"/>
                </a:ext>
              </a:extLst>
            </p:cNvPr>
            <p:cNvSpPr/>
            <p:nvPr/>
          </p:nvSpPr>
          <p:spPr>
            <a:xfrm>
              <a:off x="2038350" y="3170681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39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1228978" y="0"/>
                  </a:lnTo>
                  <a:lnTo>
                    <a:pt x="1250656" y="4389"/>
                  </a:lnTo>
                  <a:lnTo>
                    <a:pt x="1268380" y="16351"/>
                  </a:lnTo>
                  <a:lnTo>
                    <a:pt x="1280342" y="34075"/>
                  </a:lnTo>
                  <a:lnTo>
                    <a:pt x="1284732" y="55752"/>
                  </a:lnTo>
                  <a:lnTo>
                    <a:pt x="1284732" y="502030"/>
                  </a:lnTo>
                  <a:lnTo>
                    <a:pt x="1280342" y="523708"/>
                  </a:lnTo>
                  <a:lnTo>
                    <a:pt x="1268380" y="541432"/>
                  </a:lnTo>
                  <a:lnTo>
                    <a:pt x="1250656" y="553394"/>
                  </a:lnTo>
                  <a:lnTo>
                    <a:pt x="1228978" y="557783"/>
                  </a:lnTo>
                  <a:lnTo>
                    <a:pt x="55752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0"/>
                  </a:lnTo>
                  <a:lnTo>
                    <a:pt x="0" y="557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6">
            <a:extLst>
              <a:ext uri="{FF2B5EF4-FFF2-40B4-BE49-F238E27FC236}">
                <a16:creationId xmlns:a16="http://schemas.microsoft.com/office/drawing/2014/main" id="{803DD6B2-EC0A-7090-2E0B-BCFCB5714BFC}"/>
              </a:ext>
            </a:extLst>
          </p:cNvPr>
          <p:cNvSpPr txBox="1"/>
          <p:nvPr/>
        </p:nvSpPr>
        <p:spPr>
          <a:xfrm>
            <a:off x="6982773" y="5094488"/>
            <a:ext cx="129572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Bab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1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Pendahuluan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4" name="object 7">
            <a:extLst>
              <a:ext uri="{FF2B5EF4-FFF2-40B4-BE49-F238E27FC236}">
                <a16:creationId xmlns:a16="http://schemas.microsoft.com/office/drawing/2014/main" id="{00B07B1F-2337-1DB5-CAB9-905E438F0884}"/>
              </a:ext>
            </a:extLst>
          </p:cNvPr>
          <p:cNvGrpSpPr/>
          <p:nvPr/>
        </p:nvGrpSpPr>
        <p:grpSpPr>
          <a:xfrm>
            <a:off x="7099583" y="5502476"/>
            <a:ext cx="1584865" cy="1534319"/>
            <a:chOff x="2249360" y="3614864"/>
            <a:chExt cx="1388745" cy="1227455"/>
          </a:xfrm>
        </p:grpSpPr>
        <p:sp>
          <p:nvSpPr>
            <p:cNvPr id="85" name="object 8">
              <a:extLst>
                <a:ext uri="{FF2B5EF4-FFF2-40B4-BE49-F238E27FC236}">
                  <a16:creationId xmlns:a16="http://schemas.microsoft.com/office/drawing/2014/main" id="{E17F3F8C-435F-D70D-A8EA-503863FE59EF}"/>
                </a:ext>
              </a:extLst>
            </p:cNvPr>
            <p:cNvSpPr/>
            <p:nvPr/>
          </p:nvSpPr>
          <p:spPr>
            <a:xfrm>
              <a:off x="2262378" y="3627882"/>
              <a:ext cx="1362710" cy="1201420"/>
            </a:xfrm>
            <a:custGeom>
              <a:avLst/>
              <a:gdLst/>
              <a:ahLst/>
              <a:cxnLst/>
              <a:rect l="l" t="t" r="r" b="b"/>
              <a:pathLst>
                <a:path w="1362710" h="1201420">
                  <a:moveTo>
                    <a:pt x="1242314" y="0"/>
                  </a:moveTo>
                  <a:lnTo>
                    <a:pt x="120142" y="0"/>
                  </a:lnTo>
                  <a:lnTo>
                    <a:pt x="73348" y="9431"/>
                  </a:lnTo>
                  <a:lnTo>
                    <a:pt x="35163" y="35163"/>
                  </a:lnTo>
                  <a:lnTo>
                    <a:pt x="9431" y="73348"/>
                  </a:lnTo>
                  <a:lnTo>
                    <a:pt x="0" y="120142"/>
                  </a:lnTo>
                  <a:lnTo>
                    <a:pt x="0" y="1080770"/>
                  </a:lnTo>
                  <a:lnTo>
                    <a:pt x="9431" y="1127563"/>
                  </a:lnTo>
                  <a:lnTo>
                    <a:pt x="35163" y="1165748"/>
                  </a:lnTo>
                  <a:lnTo>
                    <a:pt x="73348" y="1191480"/>
                  </a:lnTo>
                  <a:lnTo>
                    <a:pt x="120142" y="1200912"/>
                  </a:lnTo>
                  <a:lnTo>
                    <a:pt x="1242314" y="1200912"/>
                  </a:lnTo>
                  <a:lnTo>
                    <a:pt x="1289107" y="1191480"/>
                  </a:lnTo>
                  <a:lnTo>
                    <a:pt x="1327292" y="1165748"/>
                  </a:lnTo>
                  <a:lnTo>
                    <a:pt x="1353024" y="1127563"/>
                  </a:lnTo>
                  <a:lnTo>
                    <a:pt x="1362456" y="1080770"/>
                  </a:lnTo>
                  <a:lnTo>
                    <a:pt x="1362456" y="120142"/>
                  </a:lnTo>
                  <a:lnTo>
                    <a:pt x="1353024" y="73348"/>
                  </a:lnTo>
                  <a:lnTo>
                    <a:pt x="1327292" y="35163"/>
                  </a:lnTo>
                  <a:lnTo>
                    <a:pt x="1289107" y="9431"/>
                  </a:lnTo>
                  <a:lnTo>
                    <a:pt x="124231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9">
              <a:extLst>
                <a:ext uri="{FF2B5EF4-FFF2-40B4-BE49-F238E27FC236}">
                  <a16:creationId xmlns:a16="http://schemas.microsoft.com/office/drawing/2014/main" id="{24807C9B-6C68-4A16-E522-45C51002A621}"/>
                </a:ext>
              </a:extLst>
            </p:cNvPr>
            <p:cNvSpPr/>
            <p:nvPr/>
          </p:nvSpPr>
          <p:spPr>
            <a:xfrm>
              <a:off x="2262378" y="3627882"/>
              <a:ext cx="1362710" cy="1201420"/>
            </a:xfrm>
            <a:custGeom>
              <a:avLst/>
              <a:gdLst/>
              <a:ahLst/>
              <a:cxnLst/>
              <a:rect l="l" t="t" r="r" b="b"/>
              <a:pathLst>
                <a:path w="1362710" h="1201420">
                  <a:moveTo>
                    <a:pt x="0" y="120142"/>
                  </a:moveTo>
                  <a:lnTo>
                    <a:pt x="9431" y="73348"/>
                  </a:lnTo>
                  <a:lnTo>
                    <a:pt x="35163" y="35163"/>
                  </a:lnTo>
                  <a:lnTo>
                    <a:pt x="73348" y="9431"/>
                  </a:lnTo>
                  <a:lnTo>
                    <a:pt x="120142" y="0"/>
                  </a:lnTo>
                  <a:lnTo>
                    <a:pt x="1242314" y="0"/>
                  </a:lnTo>
                  <a:lnTo>
                    <a:pt x="1289107" y="9431"/>
                  </a:lnTo>
                  <a:lnTo>
                    <a:pt x="1327292" y="35163"/>
                  </a:lnTo>
                  <a:lnTo>
                    <a:pt x="1353024" y="73348"/>
                  </a:lnTo>
                  <a:lnTo>
                    <a:pt x="1362456" y="120142"/>
                  </a:lnTo>
                  <a:lnTo>
                    <a:pt x="1362456" y="1080770"/>
                  </a:lnTo>
                  <a:lnTo>
                    <a:pt x="1353024" y="1127563"/>
                  </a:lnTo>
                  <a:lnTo>
                    <a:pt x="1327292" y="1165748"/>
                  </a:lnTo>
                  <a:lnTo>
                    <a:pt x="1289107" y="1191480"/>
                  </a:lnTo>
                  <a:lnTo>
                    <a:pt x="1242314" y="1200912"/>
                  </a:lnTo>
                  <a:lnTo>
                    <a:pt x="120142" y="1200912"/>
                  </a:lnTo>
                  <a:lnTo>
                    <a:pt x="73348" y="1191480"/>
                  </a:lnTo>
                  <a:lnTo>
                    <a:pt x="35163" y="1165748"/>
                  </a:lnTo>
                  <a:lnTo>
                    <a:pt x="9431" y="1127563"/>
                  </a:lnTo>
                  <a:lnTo>
                    <a:pt x="0" y="1080770"/>
                  </a:lnTo>
                  <a:lnTo>
                    <a:pt x="0" y="120142"/>
                  </a:lnTo>
                  <a:close/>
                </a:path>
              </a:pathLst>
            </a:custGeom>
            <a:ln w="25908">
              <a:solidFill>
                <a:srgbClr val="217E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10">
            <a:extLst>
              <a:ext uri="{FF2B5EF4-FFF2-40B4-BE49-F238E27FC236}">
                <a16:creationId xmlns:a16="http://schemas.microsoft.com/office/drawing/2014/main" id="{D6A17299-C9CA-5ECD-68DC-C71F88581C8D}"/>
              </a:ext>
            </a:extLst>
          </p:cNvPr>
          <p:cNvSpPr txBox="1"/>
          <p:nvPr/>
        </p:nvSpPr>
        <p:spPr>
          <a:xfrm>
            <a:off x="7245013" y="5587376"/>
            <a:ext cx="1273255" cy="9098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775" indent="-92075">
              <a:lnSpc>
                <a:spcPct val="100000"/>
              </a:lnSpc>
              <a:spcBef>
                <a:spcPts val="95"/>
              </a:spcBef>
              <a:buChar char="•"/>
              <a:tabLst>
                <a:tab pos="104775" algn="l"/>
              </a:tabLst>
            </a:pPr>
            <a:r>
              <a:rPr sz="1000" dirty="0">
                <a:latin typeface="Arial MT"/>
                <a:cs typeface="Arial MT"/>
              </a:rPr>
              <a:t>Latar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Belakang</a:t>
            </a:r>
            <a:endParaRPr sz="1000">
              <a:latin typeface="Arial MT"/>
              <a:cs typeface="Arial MT"/>
            </a:endParaRPr>
          </a:p>
          <a:p>
            <a:pPr marL="104775" indent="-92075">
              <a:lnSpc>
                <a:spcPct val="100000"/>
              </a:lnSpc>
              <a:buChar char="•"/>
              <a:tabLst>
                <a:tab pos="104775" algn="l"/>
              </a:tabLst>
            </a:pPr>
            <a:r>
              <a:rPr sz="1000" dirty="0">
                <a:latin typeface="Arial MT"/>
                <a:cs typeface="Arial MT"/>
              </a:rPr>
              <a:t>Ruang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Lingkup</a:t>
            </a:r>
            <a:endParaRPr sz="1000">
              <a:latin typeface="Arial MT"/>
              <a:cs typeface="Arial MT"/>
            </a:endParaRPr>
          </a:p>
          <a:p>
            <a:pPr marL="69215" indent="-57150">
              <a:lnSpc>
                <a:spcPct val="100000"/>
              </a:lnSpc>
              <a:spcBef>
                <a:spcPts val="10"/>
              </a:spcBef>
              <a:buChar char="•"/>
              <a:tabLst>
                <a:tab pos="69215" algn="l"/>
              </a:tabLst>
            </a:pPr>
            <a:r>
              <a:rPr sz="1000" dirty="0">
                <a:latin typeface="Arial MT"/>
                <a:cs typeface="Arial MT"/>
              </a:rPr>
              <a:t>Tujuan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Penelitian</a:t>
            </a:r>
            <a:endParaRPr sz="1000">
              <a:latin typeface="Arial MT"/>
              <a:cs typeface="Arial MT"/>
            </a:endParaRPr>
          </a:p>
          <a:p>
            <a:pPr marL="104775" indent="-92075">
              <a:lnSpc>
                <a:spcPct val="100000"/>
              </a:lnSpc>
              <a:buChar char="•"/>
              <a:tabLst>
                <a:tab pos="104775" algn="l"/>
              </a:tabLst>
            </a:pPr>
            <a:r>
              <a:rPr sz="1000" dirty="0">
                <a:latin typeface="Arial MT"/>
                <a:cs typeface="Arial MT"/>
              </a:rPr>
              <a:t>Metode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penelitian</a:t>
            </a:r>
            <a:endParaRPr sz="1000">
              <a:latin typeface="Arial MT"/>
              <a:cs typeface="Arial MT"/>
            </a:endParaRPr>
          </a:p>
          <a:p>
            <a:pPr marL="70485" marR="253365" indent="-58419">
              <a:lnSpc>
                <a:spcPts val="1030"/>
              </a:lnSpc>
              <a:spcBef>
                <a:spcPts val="190"/>
              </a:spcBef>
              <a:buChar char="•"/>
              <a:tabLst>
                <a:tab pos="70485" algn="l"/>
                <a:tab pos="104139" algn="l"/>
              </a:tabLst>
            </a:pPr>
            <a:r>
              <a:rPr sz="1000" dirty="0">
                <a:latin typeface="Arial MT"/>
                <a:cs typeface="Arial MT"/>
              </a:rPr>
              <a:t>	</a:t>
            </a:r>
            <a:r>
              <a:rPr sz="1000" spc="-10" dirty="0">
                <a:latin typeface="Arial MT"/>
                <a:cs typeface="Arial MT"/>
              </a:rPr>
              <a:t>Sistematika </a:t>
            </a:r>
            <a:r>
              <a:rPr sz="1000" dirty="0">
                <a:latin typeface="Arial MT"/>
                <a:cs typeface="Arial MT"/>
              </a:rPr>
              <a:t>Tulisan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Ilmiah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8" name="object 11">
            <a:extLst>
              <a:ext uri="{FF2B5EF4-FFF2-40B4-BE49-F238E27FC236}">
                <a16:creationId xmlns:a16="http://schemas.microsoft.com/office/drawing/2014/main" id="{78EDC0F5-36DE-5DFE-93E0-BD967B613313}"/>
              </a:ext>
            </a:extLst>
          </p:cNvPr>
          <p:cNvSpPr/>
          <p:nvPr/>
        </p:nvSpPr>
        <p:spPr>
          <a:xfrm>
            <a:off x="8511377" y="5080138"/>
            <a:ext cx="494953" cy="400050"/>
          </a:xfrm>
          <a:custGeom>
            <a:avLst/>
            <a:gdLst/>
            <a:ahLst/>
            <a:cxnLst/>
            <a:rect l="l" t="t" r="r" b="b"/>
            <a:pathLst>
              <a:path w="433704" h="320039">
                <a:moveTo>
                  <a:pt x="273303" y="0"/>
                </a:moveTo>
                <a:lnTo>
                  <a:pt x="273430" y="64008"/>
                </a:lnTo>
                <a:lnTo>
                  <a:pt x="0" y="64770"/>
                </a:lnTo>
                <a:lnTo>
                  <a:pt x="507" y="256539"/>
                </a:lnTo>
                <a:lnTo>
                  <a:pt x="273938" y="255777"/>
                </a:lnTo>
                <a:lnTo>
                  <a:pt x="274065" y="319659"/>
                </a:lnTo>
                <a:lnTo>
                  <a:pt x="433577" y="159385"/>
                </a:lnTo>
                <a:lnTo>
                  <a:pt x="273303" y="0"/>
                </a:lnTo>
                <a:close/>
              </a:path>
            </a:pathLst>
          </a:custGeom>
          <a:solidFill>
            <a:srgbClr val="2EA6A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9" name="object 12">
            <a:extLst>
              <a:ext uri="{FF2B5EF4-FFF2-40B4-BE49-F238E27FC236}">
                <a16:creationId xmlns:a16="http://schemas.microsoft.com/office/drawing/2014/main" id="{62749B25-A9D5-95D7-5888-8A25FF3F95F8}"/>
              </a:ext>
            </a:extLst>
          </p:cNvPr>
          <p:cNvGrpSpPr/>
          <p:nvPr/>
        </p:nvGrpSpPr>
        <p:grpSpPr>
          <a:xfrm>
            <a:off x="8988091" y="5039180"/>
            <a:ext cx="1496455" cy="730250"/>
            <a:chOff x="4126928" y="3151568"/>
            <a:chExt cx="1311275" cy="584200"/>
          </a:xfrm>
        </p:grpSpPr>
        <p:sp>
          <p:nvSpPr>
            <p:cNvPr id="90" name="object 13">
              <a:extLst>
                <a:ext uri="{FF2B5EF4-FFF2-40B4-BE49-F238E27FC236}">
                  <a16:creationId xmlns:a16="http://schemas.microsoft.com/office/drawing/2014/main" id="{CF62F23B-A8DA-B78F-AFF4-2603D1B40B36}"/>
                </a:ext>
              </a:extLst>
            </p:cNvPr>
            <p:cNvSpPr/>
            <p:nvPr/>
          </p:nvSpPr>
          <p:spPr>
            <a:xfrm>
              <a:off x="4139945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39" h="558164">
                  <a:moveTo>
                    <a:pt x="1228978" y="0"/>
                  </a:moveTo>
                  <a:lnTo>
                    <a:pt x="55752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1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2" y="557783"/>
                  </a:lnTo>
                  <a:lnTo>
                    <a:pt x="1228978" y="557783"/>
                  </a:lnTo>
                  <a:lnTo>
                    <a:pt x="1250656" y="553394"/>
                  </a:lnTo>
                  <a:lnTo>
                    <a:pt x="1268380" y="541432"/>
                  </a:lnTo>
                  <a:lnTo>
                    <a:pt x="1280342" y="523708"/>
                  </a:lnTo>
                  <a:lnTo>
                    <a:pt x="1284731" y="502031"/>
                  </a:lnTo>
                  <a:lnTo>
                    <a:pt x="1284731" y="55752"/>
                  </a:lnTo>
                  <a:lnTo>
                    <a:pt x="1280342" y="34075"/>
                  </a:lnTo>
                  <a:lnTo>
                    <a:pt x="1268380" y="16351"/>
                  </a:lnTo>
                  <a:lnTo>
                    <a:pt x="1250656" y="4389"/>
                  </a:lnTo>
                  <a:lnTo>
                    <a:pt x="1228978" y="0"/>
                  </a:lnTo>
                  <a:close/>
                </a:path>
              </a:pathLst>
            </a:custGeom>
            <a:solidFill>
              <a:srgbClr val="45B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4">
              <a:extLst>
                <a:ext uri="{FF2B5EF4-FFF2-40B4-BE49-F238E27FC236}">
                  <a16:creationId xmlns:a16="http://schemas.microsoft.com/office/drawing/2014/main" id="{D7E12B25-3964-3983-4E4E-9D2DDCEEA7CA}"/>
                </a:ext>
              </a:extLst>
            </p:cNvPr>
            <p:cNvSpPr/>
            <p:nvPr/>
          </p:nvSpPr>
          <p:spPr>
            <a:xfrm>
              <a:off x="4139945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39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1228978" y="0"/>
                  </a:lnTo>
                  <a:lnTo>
                    <a:pt x="1250656" y="4389"/>
                  </a:lnTo>
                  <a:lnTo>
                    <a:pt x="1268380" y="16351"/>
                  </a:lnTo>
                  <a:lnTo>
                    <a:pt x="1280342" y="34075"/>
                  </a:lnTo>
                  <a:lnTo>
                    <a:pt x="1284731" y="55752"/>
                  </a:lnTo>
                  <a:lnTo>
                    <a:pt x="1284731" y="502031"/>
                  </a:lnTo>
                  <a:lnTo>
                    <a:pt x="1280342" y="523708"/>
                  </a:lnTo>
                  <a:lnTo>
                    <a:pt x="1268380" y="541432"/>
                  </a:lnTo>
                  <a:lnTo>
                    <a:pt x="1250656" y="553394"/>
                  </a:lnTo>
                  <a:lnTo>
                    <a:pt x="1228978" y="557783"/>
                  </a:lnTo>
                  <a:lnTo>
                    <a:pt x="55752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15">
            <a:extLst>
              <a:ext uri="{FF2B5EF4-FFF2-40B4-BE49-F238E27FC236}">
                <a16:creationId xmlns:a16="http://schemas.microsoft.com/office/drawing/2014/main" id="{25F8BDA1-EFAA-46FC-D781-56C14A789708}"/>
              </a:ext>
            </a:extLst>
          </p:cNvPr>
          <p:cNvSpPr txBox="1"/>
          <p:nvPr/>
        </p:nvSpPr>
        <p:spPr>
          <a:xfrm>
            <a:off x="9120889" y="5088773"/>
            <a:ext cx="1003675" cy="2911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030"/>
              </a:lnSpc>
              <a:spcBef>
                <a:spcPts val="270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Bab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2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Tinjauan Pustaka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3" name="object 16">
            <a:extLst>
              <a:ext uri="{FF2B5EF4-FFF2-40B4-BE49-F238E27FC236}">
                <a16:creationId xmlns:a16="http://schemas.microsoft.com/office/drawing/2014/main" id="{D1823282-5AE8-D0A6-BD97-82273E0E2045}"/>
              </a:ext>
            </a:extLst>
          </p:cNvPr>
          <p:cNvGrpSpPr/>
          <p:nvPr/>
        </p:nvGrpSpPr>
        <p:grpSpPr>
          <a:xfrm>
            <a:off x="9252012" y="5462852"/>
            <a:ext cx="1494281" cy="1562894"/>
            <a:chOff x="4390580" y="3575240"/>
            <a:chExt cx="1309370" cy="1250315"/>
          </a:xfrm>
        </p:grpSpPr>
        <p:sp>
          <p:nvSpPr>
            <p:cNvPr id="94" name="object 17">
              <a:extLst>
                <a:ext uri="{FF2B5EF4-FFF2-40B4-BE49-F238E27FC236}">
                  <a16:creationId xmlns:a16="http://schemas.microsoft.com/office/drawing/2014/main" id="{35C1719D-0A4C-05FC-90A0-1781A3A9375C}"/>
                </a:ext>
              </a:extLst>
            </p:cNvPr>
            <p:cNvSpPr/>
            <p:nvPr/>
          </p:nvSpPr>
          <p:spPr>
            <a:xfrm>
              <a:off x="4403597" y="3588258"/>
              <a:ext cx="1283335" cy="1224280"/>
            </a:xfrm>
            <a:custGeom>
              <a:avLst/>
              <a:gdLst/>
              <a:ahLst/>
              <a:cxnLst/>
              <a:rect l="l" t="t" r="r" b="b"/>
              <a:pathLst>
                <a:path w="1283335" h="1224279">
                  <a:moveTo>
                    <a:pt x="1160779" y="0"/>
                  </a:moveTo>
                  <a:lnTo>
                    <a:pt x="122427" y="0"/>
                  </a:lnTo>
                  <a:lnTo>
                    <a:pt x="74741" y="9610"/>
                  </a:lnTo>
                  <a:lnTo>
                    <a:pt x="35829" y="35829"/>
                  </a:lnTo>
                  <a:lnTo>
                    <a:pt x="9610" y="74741"/>
                  </a:lnTo>
                  <a:lnTo>
                    <a:pt x="0" y="122427"/>
                  </a:lnTo>
                  <a:lnTo>
                    <a:pt x="0" y="1101343"/>
                  </a:lnTo>
                  <a:lnTo>
                    <a:pt x="9610" y="1149030"/>
                  </a:lnTo>
                  <a:lnTo>
                    <a:pt x="35829" y="1187942"/>
                  </a:lnTo>
                  <a:lnTo>
                    <a:pt x="74741" y="1214161"/>
                  </a:lnTo>
                  <a:lnTo>
                    <a:pt x="122427" y="1223771"/>
                  </a:lnTo>
                  <a:lnTo>
                    <a:pt x="1160779" y="1223771"/>
                  </a:lnTo>
                  <a:lnTo>
                    <a:pt x="1208466" y="1214161"/>
                  </a:lnTo>
                  <a:lnTo>
                    <a:pt x="1247378" y="1187942"/>
                  </a:lnTo>
                  <a:lnTo>
                    <a:pt x="1273597" y="1149030"/>
                  </a:lnTo>
                  <a:lnTo>
                    <a:pt x="1283207" y="1101343"/>
                  </a:lnTo>
                  <a:lnTo>
                    <a:pt x="1283207" y="122427"/>
                  </a:lnTo>
                  <a:lnTo>
                    <a:pt x="1273597" y="74741"/>
                  </a:lnTo>
                  <a:lnTo>
                    <a:pt x="1247378" y="35829"/>
                  </a:lnTo>
                  <a:lnTo>
                    <a:pt x="1208466" y="9610"/>
                  </a:lnTo>
                  <a:lnTo>
                    <a:pt x="116077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8">
              <a:extLst>
                <a:ext uri="{FF2B5EF4-FFF2-40B4-BE49-F238E27FC236}">
                  <a16:creationId xmlns:a16="http://schemas.microsoft.com/office/drawing/2014/main" id="{B43E0D2F-4957-5683-70DB-ED95CB78492C}"/>
                </a:ext>
              </a:extLst>
            </p:cNvPr>
            <p:cNvSpPr/>
            <p:nvPr/>
          </p:nvSpPr>
          <p:spPr>
            <a:xfrm>
              <a:off x="4403597" y="3588258"/>
              <a:ext cx="1283335" cy="1224280"/>
            </a:xfrm>
            <a:custGeom>
              <a:avLst/>
              <a:gdLst/>
              <a:ahLst/>
              <a:cxnLst/>
              <a:rect l="l" t="t" r="r" b="b"/>
              <a:pathLst>
                <a:path w="1283335" h="1224279">
                  <a:moveTo>
                    <a:pt x="0" y="122427"/>
                  </a:moveTo>
                  <a:lnTo>
                    <a:pt x="9610" y="74741"/>
                  </a:lnTo>
                  <a:lnTo>
                    <a:pt x="35829" y="35829"/>
                  </a:lnTo>
                  <a:lnTo>
                    <a:pt x="74741" y="9610"/>
                  </a:lnTo>
                  <a:lnTo>
                    <a:pt x="122427" y="0"/>
                  </a:lnTo>
                  <a:lnTo>
                    <a:pt x="1160779" y="0"/>
                  </a:lnTo>
                  <a:lnTo>
                    <a:pt x="1208466" y="9610"/>
                  </a:lnTo>
                  <a:lnTo>
                    <a:pt x="1247378" y="35829"/>
                  </a:lnTo>
                  <a:lnTo>
                    <a:pt x="1273597" y="74741"/>
                  </a:lnTo>
                  <a:lnTo>
                    <a:pt x="1283207" y="122427"/>
                  </a:lnTo>
                  <a:lnTo>
                    <a:pt x="1283207" y="1101343"/>
                  </a:lnTo>
                  <a:lnTo>
                    <a:pt x="1273597" y="1149030"/>
                  </a:lnTo>
                  <a:lnTo>
                    <a:pt x="1247378" y="1187942"/>
                  </a:lnTo>
                  <a:lnTo>
                    <a:pt x="1208466" y="1214161"/>
                  </a:lnTo>
                  <a:lnTo>
                    <a:pt x="1160779" y="1223771"/>
                  </a:lnTo>
                  <a:lnTo>
                    <a:pt x="122427" y="1223771"/>
                  </a:lnTo>
                  <a:lnTo>
                    <a:pt x="74741" y="1214161"/>
                  </a:lnTo>
                  <a:lnTo>
                    <a:pt x="35829" y="1187942"/>
                  </a:lnTo>
                  <a:lnTo>
                    <a:pt x="9610" y="1149030"/>
                  </a:lnTo>
                  <a:lnTo>
                    <a:pt x="0" y="1101343"/>
                  </a:lnTo>
                  <a:lnTo>
                    <a:pt x="0" y="122427"/>
                  </a:lnTo>
                  <a:close/>
                </a:path>
              </a:pathLst>
            </a:custGeom>
            <a:ln w="25908">
              <a:solidFill>
                <a:srgbClr val="45B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19">
            <a:extLst>
              <a:ext uri="{FF2B5EF4-FFF2-40B4-BE49-F238E27FC236}">
                <a16:creationId xmlns:a16="http://schemas.microsoft.com/office/drawing/2014/main" id="{B2C96379-9327-1B91-A717-63A059F90634}"/>
              </a:ext>
            </a:extLst>
          </p:cNvPr>
          <p:cNvSpPr txBox="1"/>
          <p:nvPr/>
        </p:nvSpPr>
        <p:spPr>
          <a:xfrm>
            <a:off x="9436094" y="5549021"/>
            <a:ext cx="87033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 indent="-57150">
              <a:lnSpc>
                <a:spcPct val="100000"/>
              </a:lnSpc>
              <a:spcBef>
                <a:spcPts val="95"/>
              </a:spcBef>
              <a:buChar char="•"/>
              <a:tabLst>
                <a:tab pos="69215" algn="l"/>
              </a:tabLst>
            </a:pPr>
            <a:r>
              <a:rPr sz="1000" dirty="0">
                <a:latin typeface="Arial MT"/>
                <a:cs typeface="Arial MT"/>
              </a:rPr>
              <a:t>Kajian</a:t>
            </a:r>
            <a:r>
              <a:rPr sz="1000" spc="-10" dirty="0">
                <a:latin typeface="Arial MT"/>
                <a:cs typeface="Arial MT"/>
              </a:rPr>
              <a:t> Teori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7" name="object 20">
            <a:extLst>
              <a:ext uri="{FF2B5EF4-FFF2-40B4-BE49-F238E27FC236}">
                <a16:creationId xmlns:a16="http://schemas.microsoft.com/office/drawing/2014/main" id="{1A965D45-B5CA-B523-0A12-2764E386EDB8}"/>
              </a:ext>
            </a:extLst>
          </p:cNvPr>
          <p:cNvSpPr txBox="1"/>
          <p:nvPr/>
        </p:nvSpPr>
        <p:spPr>
          <a:xfrm>
            <a:off x="9398161" y="5701420"/>
            <a:ext cx="1176873" cy="562717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68580" marR="5080" indent="-57150">
              <a:lnSpc>
                <a:spcPct val="86400"/>
              </a:lnSpc>
              <a:spcBef>
                <a:spcPts val="259"/>
              </a:spcBef>
              <a:buChar char="•"/>
              <a:tabLst>
                <a:tab pos="70485" algn="l"/>
              </a:tabLst>
            </a:pPr>
            <a:r>
              <a:rPr sz="1000" dirty="0">
                <a:latin typeface="Arial MT"/>
                <a:cs typeface="Arial MT"/>
              </a:rPr>
              <a:t>Hasil</a:t>
            </a:r>
            <a:r>
              <a:rPr sz="1000" spc="-3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Penelitian 	</a:t>
            </a:r>
            <a:r>
              <a:rPr sz="1000" dirty="0">
                <a:latin typeface="Arial MT"/>
                <a:cs typeface="Arial MT"/>
              </a:rPr>
              <a:t>yang </a:t>
            </a:r>
            <a:r>
              <a:rPr sz="1000" spc="-10" dirty="0">
                <a:latin typeface="Arial MT"/>
                <a:cs typeface="Arial MT"/>
              </a:rPr>
              <a:t>Relevan 	</a:t>
            </a:r>
            <a:r>
              <a:rPr sz="1000" dirty="0">
                <a:latin typeface="Arial MT"/>
                <a:cs typeface="Arial MT"/>
              </a:rPr>
              <a:t>(Min.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50" dirty="0">
                <a:latin typeface="Arial MT"/>
                <a:cs typeface="Arial MT"/>
              </a:rPr>
              <a:t>2 	</a:t>
            </a:r>
            <a:r>
              <a:rPr sz="1000" spc="-10" dirty="0">
                <a:latin typeface="Arial MT"/>
                <a:cs typeface="Arial MT"/>
              </a:rPr>
              <a:t>Jurnal/Prosiding)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8" name="object 21">
            <a:extLst>
              <a:ext uri="{FF2B5EF4-FFF2-40B4-BE49-F238E27FC236}">
                <a16:creationId xmlns:a16="http://schemas.microsoft.com/office/drawing/2014/main" id="{913C1BB7-1322-0810-B07A-2AF823A747A5}"/>
              </a:ext>
            </a:extLst>
          </p:cNvPr>
          <p:cNvSpPr/>
          <p:nvPr/>
        </p:nvSpPr>
        <p:spPr>
          <a:xfrm>
            <a:off x="10607221" y="5077344"/>
            <a:ext cx="469590" cy="400050"/>
          </a:xfrm>
          <a:custGeom>
            <a:avLst/>
            <a:gdLst/>
            <a:ahLst/>
            <a:cxnLst/>
            <a:rect l="l" t="t" r="r" b="b"/>
            <a:pathLst>
              <a:path w="411479" h="320039">
                <a:moveTo>
                  <a:pt x="251460" y="0"/>
                </a:moveTo>
                <a:lnTo>
                  <a:pt x="251460" y="64007"/>
                </a:lnTo>
                <a:lnTo>
                  <a:pt x="0" y="64007"/>
                </a:lnTo>
                <a:lnTo>
                  <a:pt x="0" y="256031"/>
                </a:lnTo>
                <a:lnTo>
                  <a:pt x="251460" y="256031"/>
                </a:lnTo>
                <a:lnTo>
                  <a:pt x="251460" y="320039"/>
                </a:lnTo>
                <a:lnTo>
                  <a:pt x="411479" y="160019"/>
                </a:lnTo>
                <a:lnTo>
                  <a:pt x="251460" y="0"/>
                </a:lnTo>
                <a:close/>
              </a:path>
            </a:pathLst>
          </a:custGeom>
          <a:solidFill>
            <a:srgbClr val="73C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22">
            <a:extLst>
              <a:ext uri="{FF2B5EF4-FFF2-40B4-BE49-F238E27FC236}">
                <a16:creationId xmlns:a16="http://schemas.microsoft.com/office/drawing/2014/main" id="{097E0067-8167-B776-DBB4-3983DF711959}"/>
              </a:ext>
            </a:extLst>
          </p:cNvPr>
          <p:cNvGrpSpPr/>
          <p:nvPr/>
        </p:nvGrpSpPr>
        <p:grpSpPr>
          <a:xfrm>
            <a:off x="11051856" y="5039180"/>
            <a:ext cx="1494281" cy="730250"/>
            <a:chOff x="6190424" y="3151568"/>
            <a:chExt cx="1309370" cy="584200"/>
          </a:xfrm>
        </p:grpSpPr>
        <p:sp>
          <p:nvSpPr>
            <p:cNvPr id="100" name="object 23">
              <a:extLst>
                <a:ext uri="{FF2B5EF4-FFF2-40B4-BE49-F238E27FC236}">
                  <a16:creationId xmlns:a16="http://schemas.microsoft.com/office/drawing/2014/main" id="{E9986B81-D634-3BF4-783F-6A815F971E65}"/>
                </a:ext>
              </a:extLst>
            </p:cNvPr>
            <p:cNvSpPr/>
            <p:nvPr/>
          </p:nvSpPr>
          <p:spPr>
            <a:xfrm>
              <a:off x="6203441" y="3164585"/>
              <a:ext cx="1283335" cy="558165"/>
            </a:xfrm>
            <a:custGeom>
              <a:avLst/>
              <a:gdLst/>
              <a:ahLst/>
              <a:cxnLst/>
              <a:rect l="l" t="t" r="r" b="b"/>
              <a:pathLst>
                <a:path w="1283334" h="558164">
                  <a:moveTo>
                    <a:pt x="1227455" y="0"/>
                  </a:moveTo>
                  <a:lnTo>
                    <a:pt x="55753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1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3" y="557783"/>
                  </a:lnTo>
                  <a:lnTo>
                    <a:pt x="1227455" y="557783"/>
                  </a:lnTo>
                  <a:lnTo>
                    <a:pt x="1249132" y="553394"/>
                  </a:lnTo>
                  <a:lnTo>
                    <a:pt x="1266856" y="541432"/>
                  </a:lnTo>
                  <a:lnTo>
                    <a:pt x="1278818" y="523708"/>
                  </a:lnTo>
                  <a:lnTo>
                    <a:pt x="1283208" y="502031"/>
                  </a:lnTo>
                  <a:lnTo>
                    <a:pt x="1283208" y="55752"/>
                  </a:lnTo>
                  <a:lnTo>
                    <a:pt x="1278818" y="34075"/>
                  </a:lnTo>
                  <a:lnTo>
                    <a:pt x="1266856" y="16351"/>
                  </a:lnTo>
                  <a:lnTo>
                    <a:pt x="1249132" y="4389"/>
                  </a:lnTo>
                  <a:lnTo>
                    <a:pt x="1227455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4">
              <a:extLst>
                <a:ext uri="{FF2B5EF4-FFF2-40B4-BE49-F238E27FC236}">
                  <a16:creationId xmlns:a16="http://schemas.microsoft.com/office/drawing/2014/main" id="{6DF5D6C4-627D-EABF-60D9-2CEE96C7A6D4}"/>
                </a:ext>
              </a:extLst>
            </p:cNvPr>
            <p:cNvSpPr/>
            <p:nvPr/>
          </p:nvSpPr>
          <p:spPr>
            <a:xfrm>
              <a:off x="6203441" y="3164585"/>
              <a:ext cx="1283335" cy="558165"/>
            </a:xfrm>
            <a:custGeom>
              <a:avLst/>
              <a:gdLst/>
              <a:ahLst/>
              <a:cxnLst/>
              <a:rect l="l" t="t" r="r" b="b"/>
              <a:pathLst>
                <a:path w="1283334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1227455" y="0"/>
                  </a:lnTo>
                  <a:lnTo>
                    <a:pt x="1249132" y="4389"/>
                  </a:lnTo>
                  <a:lnTo>
                    <a:pt x="1266856" y="16351"/>
                  </a:lnTo>
                  <a:lnTo>
                    <a:pt x="1278818" y="34075"/>
                  </a:lnTo>
                  <a:lnTo>
                    <a:pt x="1283208" y="55752"/>
                  </a:lnTo>
                  <a:lnTo>
                    <a:pt x="1283208" y="502031"/>
                  </a:lnTo>
                  <a:lnTo>
                    <a:pt x="1278818" y="523708"/>
                  </a:lnTo>
                  <a:lnTo>
                    <a:pt x="1266856" y="541432"/>
                  </a:lnTo>
                  <a:lnTo>
                    <a:pt x="1249132" y="553394"/>
                  </a:lnTo>
                  <a:lnTo>
                    <a:pt x="1227455" y="557783"/>
                  </a:lnTo>
                  <a:lnTo>
                    <a:pt x="55753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25">
            <a:extLst>
              <a:ext uri="{FF2B5EF4-FFF2-40B4-BE49-F238E27FC236}">
                <a16:creationId xmlns:a16="http://schemas.microsoft.com/office/drawing/2014/main" id="{0D85178B-A467-68E7-BD1D-8FDA4C7EF56D}"/>
              </a:ext>
            </a:extLst>
          </p:cNvPr>
          <p:cNvSpPr txBox="1"/>
          <p:nvPr/>
        </p:nvSpPr>
        <p:spPr>
          <a:xfrm>
            <a:off x="11146985" y="5088773"/>
            <a:ext cx="130079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Bab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3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Pembahasan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03" name="object 26">
            <a:extLst>
              <a:ext uri="{FF2B5EF4-FFF2-40B4-BE49-F238E27FC236}">
                <a16:creationId xmlns:a16="http://schemas.microsoft.com/office/drawing/2014/main" id="{30C0DBE8-26D6-1BD7-5BBA-B1337B5E40E7}"/>
              </a:ext>
            </a:extLst>
          </p:cNvPr>
          <p:cNvGrpSpPr/>
          <p:nvPr/>
        </p:nvGrpSpPr>
        <p:grpSpPr>
          <a:xfrm>
            <a:off x="11313715" y="5411036"/>
            <a:ext cx="1496455" cy="1562894"/>
            <a:chOff x="6452552" y="3523424"/>
            <a:chExt cx="1311275" cy="1250315"/>
          </a:xfrm>
        </p:grpSpPr>
        <p:sp>
          <p:nvSpPr>
            <p:cNvPr id="104" name="object 27">
              <a:extLst>
                <a:ext uri="{FF2B5EF4-FFF2-40B4-BE49-F238E27FC236}">
                  <a16:creationId xmlns:a16="http://schemas.microsoft.com/office/drawing/2014/main" id="{CDAE53FF-060F-35A2-FD68-144F890D0CA9}"/>
                </a:ext>
              </a:extLst>
            </p:cNvPr>
            <p:cNvSpPr/>
            <p:nvPr/>
          </p:nvSpPr>
          <p:spPr>
            <a:xfrm>
              <a:off x="6465570" y="3536441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1162303" y="0"/>
                  </a:moveTo>
                  <a:lnTo>
                    <a:pt x="122427" y="0"/>
                  </a:lnTo>
                  <a:lnTo>
                    <a:pt x="74741" y="9610"/>
                  </a:lnTo>
                  <a:lnTo>
                    <a:pt x="35829" y="35829"/>
                  </a:lnTo>
                  <a:lnTo>
                    <a:pt x="9610" y="74741"/>
                  </a:lnTo>
                  <a:lnTo>
                    <a:pt x="0" y="122428"/>
                  </a:lnTo>
                  <a:lnTo>
                    <a:pt x="0" y="1101344"/>
                  </a:lnTo>
                  <a:lnTo>
                    <a:pt x="9610" y="1149030"/>
                  </a:lnTo>
                  <a:lnTo>
                    <a:pt x="35829" y="1187942"/>
                  </a:lnTo>
                  <a:lnTo>
                    <a:pt x="74741" y="1214161"/>
                  </a:lnTo>
                  <a:lnTo>
                    <a:pt x="122427" y="1223772"/>
                  </a:lnTo>
                  <a:lnTo>
                    <a:pt x="1162303" y="1223772"/>
                  </a:lnTo>
                  <a:lnTo>
                    <a:pt x="1209990" y="1214161"/>
                  </a:lnTo>
                  <a:lnTo>
                    <a:pt x="1248902" y="1187942"/>
                  </a:lnTo>
                  <a:lnTo>
                    <a:pt x="1275121" y="1149030"/>
                  </a:lnTo>
                  <a:lnTo>
                    <a:pt x="1284731" y="1101344"/>
                  </a:lnTo>
                  <a:lnTo>
                    <a:pt x="1284731" y="122428"/>
                  </a:lnTo>
                  <a:lnTo>
                    <a:pt x="1275121" y="74741"/>
                  </a:lnTo>
                  <a:lnTo>
                    <a:pt x="1248902" y="35829"/>
                  </a:lnTo>
                  <a:lnTo>
                    <a:pt x="1209990" y="9610"/>
                  </a:lnTo>
                  <a:lnTo>
                    <a:pt x="116230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8">
              <a:extLst>
                <a:ext uri="{FF2B5EF4-FFF2-40B4-BE49-F238E27FC236}">
                  <a16:creationId xmlns:a16="http://schemas.microsoft.com/office/drawing/2014/main" id="{BDF6C146-C1C3-4E2C-38C0-4EBFEB56E5B6}"/>
                </a:ext>
              </a:extLst>
            </p:cNvPr>
            <p:cNvSpPr/>
            <p:nvPr/>
          </p:nvSpPr>
          <p:spPr>
            <a:xfrm>
              <a:off x="6465570" y="3536441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0" y="122428"/>
                  </a:moveTo>
                  <a:lnTo>
                    <a:pt x="9610" y="74741"/>
                  </a:lnTo>
                  <a:lnTo>
                    <a:pt x="35829" y="35829"/>
                  </a:lnTo>
                  <a:lnTo>
                    <a:pt x="74741" y="9610"/>
                  </a:lnTo>
                  <a:lnTo>
                    <a:pt x="122427" y="0"/>
                  </a:lnTo>
                  <a:lnTo>
                    <a:pt x="1162303" y="0"/>
                  </a:lnTo>
                  <a:lnTo>
                    <a:pt x="1209990" y="9610"/>
                  </a:lnTo>
                  <a:lnTo>
                    <a:pt x="1248902" y="35829"/>
                  </a:lnTo>
                  <a:lnTo>
                    <a:pt x="1275121" y="74741"/>
                  </a:lnTo>
                  <a:lnTo>
                    <a:pt x="1284731" y="122428"/>
                  </a:lnTo>
                  <a:lnTo>
                    <a:pt x="1284731" y="1101344"/>
                  </a:lnTo>
                  <a:lnTo>
                    <a:pt x="1275121" y="1149030"/>
                  </a:lnTo>
                  <a:lnTo>
                    <a:pt x="1248902" y="1187942"/>
                  </a:lnTo>
                  <a:lnTo>
                    <a:pt x="1209990" y="1214161"/>
                  </a:lnTo>
                  <a:lnTo>
                    <a:pt x="1162303" y="1223772"/>
                  </a:lnTo>
                  <a:lnTo>
                    <a:pt x="122427" y="1223772"/>
                  </a:lnTo>
                  <a:lnTo>
                    <a:pt x="74741" y="1214161"/>
                  </a:lnTo>
                  <a:lnTo>
                    <a:pt x="35829" y="1187942"/>
                  </a:lnTo>
                  <a:lnTo>
                    <a:pt x="9610" y="1149030"/>
                  </a:lnTo>
                  <a:lnTo>
                    <a:pt x="0" y="1101344"/>
                  </a:lnTo>
                  <a:lnTo>
                    <a:pt x="0" y="122428"/>
                  </a:lnTo>
                  <a:close/>
                </a:path>
              </a:pathLst>
            </a:custGeom>
            <a:ln w="25908">
              <a:solidFill>
                <a:srgbClr val="92C9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29">
            <a:extLst>
              <a:ext uri="{FF2B5EF4-FFF2-40B4-BE49-F238E27FC236}">
                <a16:creationId xmlns:a16="http://schemas.microsoft.com/office/drawing/2014/main" id="{D7F8FC5E-3FA7-666E-4EC7-5E98D22B8CDC}"/>
              </a:ext>
            </a:extLst>
          </p:cNvPr>
          <p:cNvSpPr txBox="1"/>
          <p:nvPr/>
        </p:nvSpPr>
        <p:spPr>
          <a:xfrm>
            <a:off x="11488987" y="5496900"/>
            <a:ext cx="952948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 indent="-57150">
              <a:lnSpc>
                <a:spcPct val="100000"/>
              </a:lnSpc>
              <a:spcBef>
                <a:spcPts val="95"/>
              </a:spcBef>
              <a:buChar char="•"/>
              <a:tabLst>
                <a:tab pos="69215" algn="l"/>
              </a:tabLst>
            </a:pPr>
            <a:r>
              <a:rPr sz="1000" spc="-10" dirty="0">
                <a:latin typeface="Arial MT"/>
                <a:cs typeface="Arial MT"/>
              </a:rPr>
              <a:t>Perancangan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7" name="object 30">
            <a:extLst>
              <a:ext uri="{FF2B5EF4-FFF2-40B4-BE49-F238E27FC236}">
                <a16:creationId xmlns:a16="http://schemas.microsoft.com/office/drawing/2014/main" id="{880A316B-2D03-D53F-CC5B-4D1508028293}"/>
              </a:ext>
            </a:extLst>
          </p:cNvPr>
          <p:cNvSpPr txBox="1"/>
          <p:nvPr/>
        </p:nvSpPr>
        <p:spPr>
          <a:xfrm>
            <a:off x="11468719" y="5628523"/>
            <a:ext cx="1116725" cy="7303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Alur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Sistem</a:t>
            </a:r>
            <a:endParaRPr sz="1000">
              <a:latin typeface="Arial MT"/>
              <a:cs typeface="Arial MT"/>
            </a:endParaRPr>
          </a:p>
          <a:p>
            <a:pPr marL="68580" marR="5080" indent="-57150">
              <a:lnSpc>
                <a:spcPts val="1040"/>
              </a:lnSpc>
              <a:spcBef>
                <a:spcPts val="170"/>
              </a:spcBef>
              <a:buChar char="•"/>
              <a:tabLst>
                <a:tab pos="70485" algn="l"/>
              </a:tabLst>
            </a:pPr>
            <a:r>
              <a:rPr sz="1000" spc="-10" dirty="0">
                <a:latin typeface="Arial MT"/>
                <a:cs typeface="Arial MT"/>
              </a:rPr>
              <a:t>Perancangan 	</a:t>
            </a:r>
            <a:r>
              <a:rPr sz="1000" dirty="0">
                <a:latin typeface="Arial MT"/>
                <a:cs typeface="Arial MT"/>
              </a:rPr>
              <a:t>Logika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Program</a:t>
            </a:r>
            <a:endParaRPr sz="1000">
              <a:latin typeface="Arial MT"/>
              <a:cs typeface="Arial MT"/>
            </a:endParaRPr>
          </a:p>
          <a:p>
            <a:pPr marL="68580" marR="147955" indent="-57150">
              <a:lnSpc>
                <a:spcPts val="1040"/>
              </a:lnSpc>
              <a:spcBef>
                <a:spcPts val="160"/>
              </a:spcBef>
              <a:buChar char="•"/>
              <a:tabLst>
                <a:tab pos="70485" algn="l"/>
              </a:tabLst>
            </a:pPr>
            <a:r>
              <a:rPr sz="1000" spc="-10" dirty="0">
                <a:latin typeface="Arial MT"/>
                <a:cs typeface="Arial MT"/>
              </a:rPr>
              <a:t>Perancangan 	Database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08" name="object 31">
            <a:extLst>
              <a:ext uri="{FF2B5EF4-FFF2-40B4-BE49-F238E27FC236}">
                <a16:creationId xmlns:a16="http://schemas.microsoft.com/office/drawing/2014/main" id="{CE1F025E-568C-A061-1FA5-79AF8A7802C4}"/>
              </a:ext>
            </a:extLst>
          </p:cNvPr>
          <p:cNvSpPr/>
          <p:nvPr/>
        </p:nvSpPr>
        <p:spPr>
          <a:xfrm>
            <a:off x="12668923" y="5077344"/>
            <a:ext cx="471763" cy="400050"/>
          </a:xfrm>
          <a:custGeom>
            <a:avLst/>
            <a:gdLst/>
            <a:ahLst/>
            <a:cxnLst/>
            <a:rect l="l" t="t" r="r" b="b"/>
            <a:pathLst>
              <a:path w="413384" h="320039">
                <a:moveTo>
                  <a:pt x="252984" y="0"/>
                </a:moveTo>
                <a:lnTo>
                  <a:pt x="252984" y="64007"/>
                </a:lnTo>
                <a:lnTo>
                  <a:pt x="0" y="64007"/>
                </a:lnTo>
                <a:lnTo>
                  <a:pt x="0" y="256031"/>
                </a:lnTo>
                <a:lnTo>
                  <a:pt x="252984" y="256031"/>
                </a:lnTo>
                <a:lnTo>
                  <a:pt x="252984" y="320039"/>
                </a:lnTo>
                <a:lnTo>
                  <a:pt x="413004" y="160019"/>
                </a:lnTo>
                <a:lnTo>
                  <a:pt x="252984" y="0"/>
                </a:lnTo>
                <a:close/>
              </a:path>
            </a:pathLst>
          </a:custGeom>
          <a:solidFill>
            <a:srgbClr val="BDDBD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" name="object 32">
            <a:extLst>
              <a:ext uri="{FF2B5EF4-FFF2-40B4-BE49-F238E27FC236}">
                <a16:creationId xmlns:a16="http://schemas.microsoft.com/office/drawing/2014/main" id="{D7410375-A032-DF53-E976-B37AB0812E35}"/>
              </a:ext>
            </a:extLst>
          </p:cNvPr>
          <p:cNvGrpSpPr/>
          <p:nvPr/>
        </p:nvGrpSpPr>
        <p:grpSpPr>
          <a:xfrm>
            <a:off x="13113559" y="5039180"/>
            <a:ext cx="1496455" cy="730250"/>
            <a:chOff x="8252396" y="3151568"/>
            <a:chExt cx="1311275" cy="584200"/>
          </a:xfrm>
        </p:grpSpPr>
        <p:sp>
          <p:nvSpPr>
            <p:cNvPr id="110" name="object 33">
              <a:extLst>
                <a:ext uri="{FF2B5EF4-FFF2-40B4-BE49-F238E27FC236}">
                  <a16:creationId xmlns:a16="http://schemas.microsoft.com/office/drawing/2014/main" id="{5102CE0F-9F0E-BE99-7492-69ABA0633206}"/>
                </a:ext>
              </a:extLst>
            </p:cNvPr>
            <p:cNvSpPr/>
            <p:nvPr/>
          </p:nvSpPr>
          <p:spPr>
            <a:xfrm>
              <a:off x="8265413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40" h="558164">
                  <a:moveTo>
                    <a:pt x="1228978" y="0"/>
                  </a:moveTo>
                  <a:lnTo>
                    <a:pt x="55752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1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2" y="557783"/>
                  </a:lnTo>
                  <a:lnTo>
                    <a:pt x="1228978" y="557783"/>
                  </a:lnTo>
                  <a:lnTo>
                    <a:pt x="1250656" y="553394"/>
                  </a:lnTo>
                  <a:lnTo>
                    <a:pt x="1268380" y="541432"/>
                  </a:lnTo>
                  <a:lnTo>
                    <a:pt x="1280342" y="523708"/>
                  </a:lnTo>
                  <a:lnTo>
                    <a:pt x="1284731" y="502031"/>
                  </a:lnTo>
                  <a:lnTo>
                    <a:pt x="1284731" y="55752"/>
                  </a:lnTo>
                  <a:lnTo>
                    <a:pt x="1280342" y="34075"/>
                  </a:lnTo>
                  <a:lnTo>
                    <a:pt x="1268380" y="16351"/>
                  </a:lnTo>
                  <a:lnTo>
                    <a:pt x="1250656" y="4389"/>
                  </a:lnTo>
                  <a:lnTo>
                    <a:pt x="122897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34">
              <a:extLst>
                <a:ext uri="{FF2B5EF4-FFF2-40B4-BE49-F238E27FC236}">
                  <a16:creationId xmlns:a16="http://schemas.microsoft.com/office/drawing/2014/main" id="{D1D776A1-FDE5-C94F-F4A4-A8B238FE3A52}"/>
                </a:ext>
              </a:extLst>
            </p:cNvPr>
            <p:cNvSpPr/>
            <p:nvPr/>
          </p:nvSpPr>
          <p:spPr>
            <a:xfrm>
              <a:off x="8265413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40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1228978" y="0"/>
                  </a:lnTo>
                  <a:lnTo>
                    <a:pt x="1250656" y="4389"/>
                  </a:lnTo>
                  <a:lnTo>
                    <a:pt x="1268380" y="16351"/>
                  </a:lnTo>
                  <a:lnTo>
                    <a:pt x="1280342" y="34075"/>
                  </a:lnTo>
                  <a:lnTo>
                    <a:pt x="1284731" y="55752"/>
                  </a:lnTo>
                  <a:lnTo>
                    <a:pt x="1284731" y="502031"/>
                  </a:lnTo>
                  <a:lnTo>
                    <a:pt x="1280342" y="523708"/>
                  </a:lnTo>
                  <a:lnTo>
                    <a:pt x="1268380" y="541432"/>
                  </a:lnTo>
                  <a:lnTo>
                    <a:pt x="1250656" y="553394"/>
                  </a:lnTo>
                  <a:lnTo>
                    <a:pt x="1228978" y="557783"/>
                  </a:lnTo>
                  <a:lnTo>
                    <a:pt x="55752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35">
            <a:extLst>
              <a:ext uri="{FF2B5EF4-FFF2-40B4-BE49-F238E27FC236}">
                <a16:creationId xmlns:a16="http://schemas.microsoft.com/office/drawing/2014/main" id="{8560318A-5C1B-444B-DC8B-415B1C9FB5A4}"/>
              </a:ext>
            </a:extLst>
          </p:cNvPr>
          <p:cNvSpPr txBox="1"/>
          <p:nvPr/>
        </p:nvSpPr>
        <p:spPr>
          <a:xfrm>
            <a:off x="13249414" y="5088773"/>
            <a:ext cx="984109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Bab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4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Penutup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13" name="object 36">
            <a:extLst>
              <a:ext uri="{FF2B5EF4-FFF2-40B4-BE49-F238E27FC236}">
                <a16:creationId xmlns:a16="http://schemas.microsoft.com/office/drawing/2014/main" id="{54C1D670-E312-A85A-1CDC-B31E3683A24D}"/>
              </a:ext>
            </a:extLst>
          </p:cNvPr>
          <p:cNvGrpSpPr/>
          <p:nvPr/>
        </p:nvGrpSpPr>
        <p:grpSpPr>
          <a:xfrm>
            <a:off x="13377211" y="5411036"/>
            <a:ext cx="1496455" cy="1562894"/>
            <a:chOff x="8516048" y="3523424"/>
            <a:chExt cx="1311275" cy="1250315"/>
          </a:xfrm>
        </p:grpSpPr>
        <p:sp>
          <p:nvSpPr>
            <p:cNvPr id="114" name="object 37">
              <a:extLst>
                <a:ext uri="{FF2B5EF4-FFF2-40B4-BE49-F238E27FC236}">
                  <a16:creationId xmlns:a16="http://schemas.microsoft.com/office/drawing/2014/main" id="{6A5456F2-857E-2C9B-1FEC-4F5D20E6BAE4}"/>
                </a:ext>
              </a:extLst>
            </p:cNvPr>
            <p:cNvSpPr/>
            <p:nvPr/>
          </p:nvSpPr>
          <p:spPr>
            <a:xfrm>
              <a:off x="8529065" y="3536441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1162303" y="0"/>
                  </a:moveTo>
                  <a:lnTo>
                    <a:pt x="122427" y="0"/>
                  </a:lnTo>
                  <a:lnTo>
                    <a:pt x="74741" y="9610"/>
                  </a:lnTo>
                  <a:lnTo>
                    <a:pt x="35829" y="35829"/>
                  </a:lnTo>
                  <a:lnTo>
                    <a:pt x="9610" y="74741"/>
                  </a:lnTo>
                  <a:lnTo>
                    <a:pt x="0" y="122428"/>
                  </a:lnTo>
                  <a:lnTo>
                    <a:pt x="0" y="1101344"/>
                  </a:lnTo>
                  <a:lnTo>
                    <a:pt x="9610" y="1149030"/>
                  </a:lnTo>
                  <a:lnTo>
                    <a:pt x="35829" y="1187942"/>
                  </a:lnTo>
                  <a:lnTo>
                    <a:pt x="74741" y="1214161"/>
                  </a:lnTo>
                  <a:lnTo>
                    <a:pt x="122427" y="1223772"/>
                  </a:lnTo>
                  <a:lnTo>
                    <a:pt x="1162303" y="1223772"/>
                  </a:lnTo>
                  <a:lnTo>
                    <a:pt x="1209990" y="1214161"/>
                  </a:lnTo>
                  <a:lnTo>
                    <a:pt x="1248902" y="1187942"/>
                  </a:lnTo>
                  <a:lnTo>
                    <a:pt x="1275121" y="1149030"/>
                  </a:lnTo>
                  <a:lnTo>
                    <a:pt x="1284731" y="1101344"/>
                  </a:lnTo>
                  <a:lnTo>
                    <a:pt x="1284731" y="122428"/>
                  </a:lnTo>
                  <a:lnTo>
                    <a:pt x="1275121" y="74741"/>
                  </a:lnTo>
                  <a:lnTo>
                    <a:pt x="1248902" y="35829"/>
                  </a:lnTo>
                  <a:lnTo>
                    <a:pt x="1209990" y="9610"/>
                  </a:lnTo>
                  <a:lnTo>
                    <a:pt x="116230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38">
              <a:extLst>
                <a:ext uri="{FF2B5EF4-FFF2-40B4-BE49-F238E27FC236}">
                  <a16:creationId xmlns:a16="http://schemas.microsoft.com/office/drawing/2014/main" id="{4C67E932-E39D-64F6-CB0A-E52335A01337}"/>
                </a:ext>
              </a:extLst>
            </p:cNvPr>
            <p:cNvSpPr/>
            <p:nvPr/>
          </p:nvSpPr>
          <p:spPr>
            <a:xfrm>
              <a:off x="8529065" y="3536441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0" y="122428"/>
                  </a:moveTo>
                  <a:lnTo>
                    <a:pt x="9610" y="74741"/>
                  </a:lnTo>
                  <a:lnTo>
                    <a:pt x="35829" y="35829"/>
                  </a:lnTo>
                  <a:lnTo>
                    <a:pt x="74741" y="9610"/>
                  </a:lnTo>
                  <a:lnTo>
                    <a:pt x="122427" y="0"/>
                  </a:lnTo>
                  <a:lnTo>
                    <a:pt x="1162303" y="0"/>
                  </a:lnTo>
                  <a:lnTo>
                    <a:pt x="1209990" y="9610"/>
                  </a:lnTo>
                  <a:lnTo>
                    <a:pt x="1248902" y="35829"/>
                  </a:lnTo>
                  <a:lnTo>
                    <a:pt x="1275121" y="74741"/>
                  </a:lnTo>
                  <a:lnTo>
                    <a:pt x="1284731" y="122428"/>
                  </a:lnTo>
                  <a:lnTo>
                    <a:pt x="1284731" y="1101344"/>
                  </a:lnTo>
                  <a:lnTo>
                    <a:pt x="1275121" y="1149030"/>
                  </a:lnTo>
                  <a:lnTo>
                    <a:pt x="1248902" y="1187942"/>
                  </a:lnTo>
                  <a:lnTo>
                    <a:pt x="1209990" y="1214161"/>
                  </a:lnTo>
                  <a:lnTo>
                    <a:pt x="1162303" y="1223772"/>
                  </a:lnTo>
                  <a:lnTo>
                    <a:pt x="122427" y="1223772"/>
                  </a:lnTo>
                  <a:lnTo>
                    <a:pt x="74741" y="1214161"/>
                  </a:lnTo>
                  <a:lnTo>
                    <a:pt x="35829" y="1187942"/>
                  </a:lnTo>
                  <a:lnTo>
                    <a:pt x="9610" y="1149030"/>
                  </a:lnTo>
                  <a:lnTo>
                    <a:pt x="0" y="1101344"/>
                  </a:lnTo>
                  <a:lnTo>
                    <a:pt x="0" y="122428"/>
                  </a:lnTo>
                  <a:close/>
                </a:path>
              </a:pathLst>
            </a:custGeom>
            <a:ln w="25908">
              <a:solidFill>
                <a:srgbClr val="92C9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39">
            <a:extLst>
              <a:ext uri="{FF2B5EF4-FFF2-40B4-BE49-F238E27FC236}">
                <a16:creationId xmlns:a16="http://schemas.microsoft.com/office/drawing/2014/main" id="{A91B6308-B680-222D-FF89-9D2EC3288FBC}"/>
              </a:ext>
            </a:extLst>
          </p:cNvPr>
          <p:cNvSpPr txBox="1"/>
          <p:nvPr/>
        </p:nvSpPr>
        <p:spPr>
          <a:xfrm>
            <a:off x="13564618" y="5496900"/>
            <a:ext cx="850769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 indent="-57150">
              <a:lnSpc>
                <a:spcPct val="100000"/>
              </a:lnSpc>
              <a:spcBef>
                <a:spcPts val="95"/>
              </a:spcBef>
              <a:buChar char="•"/>
              <a:tabLst>
                <a:tab pos="69215" algn="l"/>
              </a:tabLst>
            </a:pPr>
            <a:r>
              <a:rPr sz="1000" spc="-10" dirty="0">
                <a:latin typeface="Arial MT"/>
                <a:cs typeface="Arial MT"/>
              </a:rPr>
              <a:t>Kesimpulan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7" name="object 40">
            <a:extLst>
              <a:ext uri="{FF2B5EF4-FFF2-40B4-BE49-F238E27FC236}">
                <a16:creationId xmlns:a16="http://schemas.microsoft.com/office/drawing/2014/main" id="{5C6C8F3F-AEAB-80C0-F631-EFAD41BA8335}"/>
              </a:ext>
            </a:extLst>
          </p:cNvPr>
          <p:cNvSpPr txBox="1"/>
          <p:nvPr/>
        </p:nvSpPr>
        <p:spPr>
          <a:xfrm>
            <a:off x="13610443" y="5649859"/>
            <a:ext cx="4804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 indent="-57150">
              <a:lnSpc>
                <a:spcPct val="100000"/>
              </a:lnSpc>
              <a:spcBef>
                <a:spcPts val="95"/>
              </a:spcBef>
              <a:buChar char="•"/>
              <a:tabLst>
                <a:tab pos="69215" algn="l"/>
              </a:tabLst>
            </a:pPr>
            <a:r>
              <a:rPr sz="1000" spc="-10" dirty="0">
                <a:latin typeface="Arial MT"/>
                <a:cs typeface="Arial MT"/>
              </a:rPr>
              <a:t>Saran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8" name="object 41">
            <a:extLst>
              <a:ext uri="{FF2B5EF4-FFF2-40B4-BE49-F238E27FC236}">
                <a16:creationId xmlns:a16="http://schemas.microsoft.com/office/drawing/2014/main" id="{609281E2-0C6D-C770-31D6-040392C24987}"/>
              </a:ext>
            </a:extLst>
          </p:cNvPr>
          <p:cNvSpPr/>
          <p:nvPr/>
        </p:nvSpPr>
        <p:spPr>
          <a:xfrm>
            <a:off x="14732420" y="5077344"/>
            <a:ext cx="471763" cy="400050"/>
          </a:xfrm>
          <a:custGeom>
            <a:avLst/>
            <a:gdLst/>
            <a:ahLst/>
            <a:cxnLst/>
            <a:rect l="l" t="t" r="r" b="b"/>
            <a:pathLst>
              <a:path w="413384" h="320039">
                <a:moveTo>
                  <a:pt x="252984" y="0"/>
                </a:moveTo>
                <a:lnTo>
                  <a:pt x="252984" y="64007"/>
                </a:lnTo>
                <a:lnTo>
                  <a:pt x="0" y="64007"/>
                </a:lnTo>
                <a:lnTo>
                  <a:pt x="0" y="256031"/>
                </a:lnTo>
                <a:lnTo>
                  <a:pt x="252984" y="256031"/>
                </a:lnTo>
                <a:lnTo>
                  <a:pt x="252984" y="320039"/>
                </a:lnTo>
                <a:lnTo>
                  <a:pt x="413003" y="160019"/>
                </a:lnTo>
                <a:lnTo>
                  <a:pt x="252984" y="0"/>
                </a:lnTo>
                <a:close/>
              </a:path>
            </a:pathLst>
          </a:custGeom>
          <a:solidFill>
            <a:srgbClr val="73C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9" name="object 42">
            <a:extLst>
              <a:ext uri="{FF2B5EF4-FFF2-40B4-BE49-F238E27FC236}">
                <a16:creationId xmlns:a16="http://schemas.microsoft.com/office/drawing/2014/main" id="{4E7B78BC-0B3B-A142-51DC-F3A089AFB58C}"/>
              </a:ext>
            </a:extLst>
          </p:cNvPr>
          <p:cNvGrpSpPr/>
          <p:nvPr/>
        </p:nvGrpSpPr>
        <p:grpSpPr>
          <a:xfrm>
            <a:off x="15177055" y="5039180"/>
            <a:ext cx="1496455" cy="730250"/>
            <a:chOff x="10315892" y="3151568"/>
            <a:chExt cx="1311275" cy="584200"/>
          </a:xfrm>
        </p:grpSpPr>
        <p:sp>
          <p:nvSpPr>
            <p:cNvPr id="120" name="object 43">
              <a:extLst>
                <a:ext uri="{FF2B5EF4-FFF2-40B4-BE49-F238E27FC236}">
                  <a16:creationId xmlns:a16="http://schemas.microsoft.com/office/drawing/2014/main" id="{DF5B5D7A-3578-E522-E9A3-491354D3E6E0}"/>
                </a:ext>
              </a:extLst>
            </p:cNvPr>
            <p:cNvSpPr/>
            <p:nvPr/>
          </p:nvSpPr>
          <p:spPr>
            <a:xfrm>
              <a:off x="10328910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40" h="558164">
                  <a:moveTo>
                    <a:pt x="1228979" y="0"/>
                  </a:moveTo>
                  <a:lnTo>
                    <a:pt x="55753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1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3" y="557783"/>
                  </a:lnTo>
                  <a:lnTo>
                    <a:pt x="1228979" y="557783"/>
                  </a:lnTo>
                  <a:lnTo>
                    <a:pt x="1250656" y="553394"/>
                  </a:lnTo>
                  <a:lnTo>
                    <a:pt x="1268380" y="541432"/>
                  </a:lnTo>
                  <a:lnTo>
                    <a:pt x="1280342" y="523708"/>
                  </a:lnTo>
                  <a:lnTo>
                    <a:pt x="1284732" y="502031"/>
                  </a:lnTo>
                  <a:lnTo>
                    <a:pt x="1284732" y="55752"/>
                  </a:lnTo>
                  <a:lnTo>
                    <a:pt x="1280342" y="34075"/>
                  </a:lnTo>
                  <a:lnTo>
                    <a:pt x="1268380" y="16351"/>
                  </a:lnTo>
                  <a:lnTo>
                    <a:pt x="1250656" y="4389"/>
                  </a:lnTo>
                  <a:lnTo>
                    <a:pt x="1228979" y="0"/>
                  </a:lnTo>
                  <a:close/>
                </a:path>
              </a:pathLst>
            </a:custGeom>
            <a:solidFill>
              <a:srgbClr val="45B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4">
              <a:extLst>
                <a:ext uri="{FF2B5EF4-FFF2-40B4-BE49-F238E27FC236}">
                  <a16:creationId xmlns:a16="http://schemas.microsoft.com/office/drawing/2014/main" id="{8B98A729-EAB6-7946-A5BB-D8335D92635F}"/>
                </a:ext>
              </a:extLst>
            </p:cNvPr>
            <p:cNvSpPr/>
            <p:nvPr/>
          </p:nvSpPr>
          <p:spPr>
            <a:xfrm>
              <a:off x="10328910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40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1228979" y="0"/>
                  </a:lnTo>
                  <a:lnTo>
                    <a:pt x="1250656" y="4389"/>
                  </a:lnTo>
                  <a:lnTo>
                    <a:pt x="1268380" y="16351"/>
                  </a:lnTo>
                  <a:lnTo>
                    <a:pt x="1280342" y="34075"/>
                  </a:lnTo>
                  <a:lnTo>
                    <a:pt x="1284732" y="55752"/>
                  </a:lnTo>
                  <a:lnTo>
                    <a:pt x="1284732" y="502031"/>
                  </a:lnTo>
                  <a:lnTo>
                    <a:pt x="1280342" y="523708"/>
                  </a:lnTo>
                  <a:lnTo>
                    <a:pt x="1268380" y="541432"/>
                  </a:lnTo>
                  <a:lnTo>
                    <a:pt x="1250656" y="553394"/>
                  </a:lnTo>
                  <a:lnTo>
                    <a:pt x="1228979" y="557783"/>
                  </a:lnTo>
                  <a:lnTo>
                    <a:pt x="55753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45">
            <a:extLst>
              <a:ext uri="{FF2B5EF4-FFF2-40B4-BE49-F238E27FC236}">
                <a16:creationId xmlns:a16="http://schemas.microsoft.com/office/drawing/2014/main" id="{1C454441-CBAF-9255-4BF4-3CF0913D2463}"/>
              </a:ext>
            </a:extLst>
          </p:cNvPr>
          <p:cNvSpPr txBox="1"/>
          <p:nvPr/>
        </p:nvSpPr>
        <p:spPr>
          <a:xfrm>
            <a:off x="15328685" y="5088773"/>
            <a:ext cx="851494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Bagian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Akhir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23" name="object 46">
            <a:extLst>
              <a:ext uri="{FF2B5EF4-FFF2-40B4-BE49-F238E27FC236}">
                <a16:creationId xmlns:a16="http://schemas.microsoft.com/office/drawing/2014/main" id="{FCFCD722-8D4E-E7D9-6330-77DFFEA46797}"/>
              </a:ext>
            </a:extLst>
          </p:cNvPr>
          <p:cNvGrpSpPr/>
          <p:nvPr/>
        </p:nvGrpSpPr>
        <p:grpSpPr>
          <a:xfrm>
            <a:off x="15439336" y="5411100"/>
            <a:ext cx="1495730" cy="1562100"/>
            <a:chOff x="10578083" y="3523488"/>
            <a:chExt cx="1310640" cy="1249680"/>
          </a:xfrm>
        </p:grpSpPr>
        <p:sp>
          <p:nvSpPr>
            <p:cNvPr id="124" name="object 47">
              <a:extLst>
                <a:ext uri="{FF2B5EF4-FFF2-40B4-BE49-F238E27FC236}">
                  <a16:creationId xmlns:a16="http://schemas.microsoft.com/office/drawing/2014/main" id="{7642754E-7C49-6BDB-5C4E-5C2506BF0814}"/>
                </a:ext>
              </a:extLst>
            </p:cNvPr>
            <p:cNvSpPr/>
            <p:nvPr/>
          </p:nvSpPr>
          <p:spPr>
            <a:xfrm>
              <a:off x="10591037" y="3536442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1162303" y="0"/>
                  </a:moveTo>
                  <a:lnTo>
                    <a:pt x="122427" y="0"/>
                  </a:lnTo>
                  <a:lnTo>
                    <a:pt x="74741" y="9610"/>
                  </a:lnTo>
                  <a:lnTo>
                    <a:pt x="35829" y="35829"/>
                  </a:lnTo>
                  <a:lnTo>
                    <a:pt x="9610" y="74741"/>
                  </a:lnTo>
                  <a:lnTo>
                    <a:pt x="0" y="122428"/>
                  </a:lnTo>
                  <a:lnTo>
                    <a:pt x="0" y="1101344"/>
                  </a:lnTo>
                  <a:lnTo>
                    <a:pt x="9610" y="1149030"/>
                  </a:lnTo>
                  <a:lnTo>
                    <a:pt x="35829" y="1187942"/>
                  </a:lnTo>
                  <a:lnTo>
                    <a:pt x="74741" y="1214161"/>
                  </a:lnTo>
                  <a:lnTo>
                    <a:pt x="122427" y="1223772"/>
                  </a:lnTo>
                  <a:lnTo>
                    <a:pt x="1162303" y="1223772"/>
                  </a:lnTo>
                  <a:lnTo>
                    <a:pt x="1209990" y="1214161"/>
                  </a:lnTo>
                  <a:lnTo>
                    <a:pt x="1248902" y="1187942"/>
                  </a:lnTo>
                  <a:lnTo>
                    <a:pt x="1275121" y="1149030"/>
                  </a:lnTo>
                  <a:lnTo>
                    <a:pt x="1284731" y="1101344"/>
                  </a:lnTo>
                  <a:lnTo>
                    <a:pt x="1284731" y="122428"/>
                  </a:lnTo>
                  <a:lnTo>
                    <a:pt x="1275121" y="74741"/>
                  </a:lnTo>
                  <a:lnTo>
                    <a:pt x="1248902" y="35829"/>
                  </a:lnTo>
                  <a:lnTo>
                    <a:pt x="1209990" y="9610"/>
                  </a:lnTo>
                  <a:lnTo>
                    <a:pt x="116230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48">
              <a:extLst>
                <a:ext uri="{FF2B5EF4-FFF2-40B4-BE49-F238E27FC236}">
                  <a16:creationId xmlns:a16="http://schemas.microsoft.com/office/drawing/2014/main" id="{F7C1B27A-B2C1-0F9F-80F1-FA50D2E6935A}"/>
                </a:ext>
              </a:extLst>
            </p:cNvPr>
            <p:cNvSpPr/>
            <p:nvPr/>
          </p:nvSpPr>
          <p:spPr>
            <a:xfrm>
              <a:off x="10591037" y="3536442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0" y="122428"/>
                  </a:moveTo>
                  <a:lnTo>
                    <a:pt x="9610" y="74741"/>
                  </a:lnTo>
                  <a:lnTo>
                    <a:pt x="35829" y="35829"/>
                  </a:lnTo>
                  <a:lnTo>
                    <a:pt x="74741" y="9610"/>
                  </a:lnTo>
                  <a:lnTo>
                    <a:pt x="122427" y="0"/>
                  </a:lnTo>
                  <a:lnTo>
                    <a:pt x="1162303" y="0"/>
                  </a:lnTo>
                  <a:lnTo>
                    <a:pt x="1209990" y="9610"/>
                  </a:lnTo>
                  <a:lnTo>
                    <a:pt x="1248902" y="35829"/>
                  </a:lnTo>
                  <a:lnTo>
                    <a:pt x="1275121" y="74741"/>
                  </a:lnTo>
                  <a:lnTo>
                    <a:pt x="1284731" y="122428"/>
                  </a:lnTo>
                  <a:lnTo>
                    <a:pt x="1284731" y="1101344"/>
                  </a:lnTo>
                  <a:lnTo>
                    <a:pt x="1275121" y="1149030"/>
                  </a:lnTo>
                  <a:lnTo>
                    <a:pt x="1248902" y="1187942"/>
                  </a:lnTo>
                  <a:lnTo>
                    <a:pt x="1209990" y="1214161"/>
                  </a:lnTo>
                  <a:lnTo>
                    <a:pt x="1162303" y="1223772"/>
                  </a:lnTo>
                  <a:lnTo>
                    <a:pt x="122427" y="1223772"/>
                  </a:lnTo>
                  <a:lnTo>
                    <a:pt x="74741" y="1214161"/>
                  </a:lnTo>
                  <a:lnTo>
                    <a:pt x="35829" y="1187942"/>
                  </a:lnTo>
                  <a:lnTo>
                    <a:pt x="9610" y="1149030"/>
                  </a:lnTo>
                  <a:lnTo>
                    <a:pt x="0" y="1101344"/>
                  </a:lnTo>
                  <a:lnTo>
                    <a:pt x="0" y="122428"/>
                  </a:lnTo>
                  <a:close/>
                </a:path>
              </a:pathLst>
            </a:custGeom>
            <a:ln w="25908">
              <a:solidFill>
                <a:srgbClr val="45B5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49">
            <a:extLst>
              <a:ext uri="{FF2B5EF4-FFF2-40B4-BE49-F238E27FC236}">
                <a16:creationId xmlns:a16="http://schemas.microsoft.com/office/drawing/2014/main" id="{7ECCBF67-A22E-B4E6-E0E6-8E0CA17C0DFD}"/>
              </a:ext>
            </a:extLst>
          </p:cNvPr>
          <p:cNvSpPr txBox="1"/>
          <p:nvPr/>
        </p:nvSpPr>
        <p:spPr>
          <a:xfrm>
            <a:off x="15592669" y="5496900"/>
            <a:ext cx="1134117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 indent="-57150">
              <a:lnSpc>
                <a:spcPct val="100000"/>
              </a:lnSpc>
              <a:spcBef>
                <a:spcPts val="95"/>
              </a:spcBef>
              <a:buChar char="•"/>
              <a:tabLst>
                <a:tab pos="69215" algn="l"/>
              </a:tabLst>
            </a:pPr>
            <a:r>
              <a:rPr sz="1000" dirty="0">
                <a:latin typeface="Arial MT"/>
                <a:cs typeface="Arial MT"/>
              </a:rPr>
              <a:t>Daftar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Pusataka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7" name="object 50">
            <a:extLst>
              <a:ext uri="{FF2B5EF4-FFF2-40B4-BE49-F238E27FC236}">
                <a16:creationId xmlns:a16="http://schemas.microsoft.com/office/drawing/2014/main" id="{078F8D43-201E-E442-F9A9-A950071E44F4}"/>
              </a:ext>
            </a:extLst>
          </p:cNvPr>
          <p:cNvSpPr txBox="1"/>
          <p:nvPr/>
        </p:nvSpPr>
        <p:spPr>
          <a:xfrm>
            <a:off x="15646475" y="5649859"/>
            <a:ext cx="69931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 indent="-57150">
              <a:lnSpc>
                <a:spcPct val="100000"/>
              </a:lnSpc>
              <a:spcBef>
                <a:spcPts val="95"/>
              </a:spcBef>
              <a:buChar char="•"/>
              <a:tabLst>
                <a:tab pos="69215" algn="l"/>
              </a:tabLst>
            </a:pPr>
            <a:r>
              <a:rPr sz="1000" spc="-10" dirty="0">
                <a:latin typeface="Arial MT"/>
                <a:cs typeface="Arial MT"/>
              </a:rPr>
              <a:t>Lampiran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8" name="object 51">
            <a:extLst>
              <a:ext uri="{FF2B5EF4-FFF2-40B4-BE49-F238E27FC236}">
                <a16:creationId xmlns:a16="http://schemas.microsoft.com/office/drawing/2014/main" id="{85AD463B-76E1-F62D-E36A-908D52CAAA3F}"/>
              </a:ext>
            </a:extLst>
          </p:cNvPr>
          <p:cNvSpPr txBox="1"/>
          <p:nvPr/>
        </p:nvSpPr>
        <p:spPr>
          <a:xfrm>
            <a:off x="5170309" y="3554614"/>
            <a:ext cx="208779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Penulisan</a:t>
            </a:r>
            <a:r>
              <a:rPr sz="1800" b="1" i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sz="1800" b="1" i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Ilmiah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5" name="object 52">
            <a:extLst>
              <a:ext uri="{FF2B5EF4-FFF2-40B4-BE49-F238E27FC236}">
                <a16:creationId xmlns:a16="http://schemas.microsoft.com/office/drawing/2014/main" id="{29F09B9B-CE48-1AC8-46AE-93C31065AC74}"/>
              </a:ext>
            </a:extLst>
          </p:cNvPr>
          <p:cNvGrpSpPr/>
          <p:nvPr/>
        </p:nvGrpSpPr>
        <p:grpSpPr>
          <a:xfrm>
            <a:off x="4772090" y="4991111"/>
            <a:ext cx="1548631" cy="745331"/>
            <a:chOff x="42608" y="3101276"/>
            <a:chExt cx="1356995" cy="596265"/>
          </a:xfrm>
        </p:grpSpPr>
        <p:sp>
          <p:nvSpPr>
            <p:cNvPr id="137" name="object 54">
              <a:extLst>
                <a:ext uri="{FF2B5EF4-FFF2-40B4-BE49-F238E27FC236}">
                  <a16:creationId xmlns:a16="http://schemas.microsoft.com/office/drawing/2014/main" id="{8D2CDDEF-54C7-2A5A-F17E-901BA307D11E}"/>
                </a:ext>
              </a:extLst>
            </p:cNvPr>
            <p:cNvSpPr/>
            <p:nvPr/>
          </p:nvSpPr>
          <p:spPr>
            <a:xfrm>
              <a:off x="55625" y="3114294"/>
              <a:ext cx="1330960" cy="570230"/>
            </a:xfrm>
            <a:custGeom>
              <a:avLst/>
              <a:gdLst/>
              <a:ahLst/>
              <a:cxnLst/>
              <a:rect l="l" t="t" r="r" b="b"/>
              <a:pathLst>
                <a:path w="1330960" h="570229">
                  <a:moveTo>
                    <a:pt x="0" y="57022"/>
                  </a:moveTo>
                  <a:lnTo>
                    <a:pt x="4479" y="34825"/>
                  </a:lnTo>
                  <a:lnTo>
                    <a:pt x="16694" y="16700"/>
                  </a:lnTo>
                  <a:lnTo>
                    <a:pt x="34811" y="4480"/>
                  </a:lnTo>
                  <a:lnTo>
                    <a:pt x="56997" y="0"/>
                  </a:lnTo>
                  <a:lnTo>
                    <a:pt x="1273429" y="0"/>
                  </a:lnTo>
                  <a:lnTo>
                    <a:pt x="1295626" y="4480"/>
                  </a:lnTo>
                  <a:lnTo>
                    <a:pt x="1313751" y="16700"/>
                  </a:lnTo>
                  <a:lnTo>
                    <a:pt x="1325971" y="34825"/>
                  </a:lnTo>
                  <a:lnTo>
                    <a:pt x="1330452" y="57022"/>
                  </a:lnTo>
                  <a:lnTo>
                    <a:pt x="1330452" y="512952"/>
                  </a:lnTo>
                  <a:lnTo>
                    <a:pt x="1325971" y="535150"/>
                  </a:lnTo>
                  <a:lnTo>
                    <a:pt x="1313751" y="553275"/>
                  </a:lnTo>
                  <a:lnTo>
                    <a:pt x="1295626" y="565495"/>
                  </a:lnTo>
                  <a:lnTo>
                    <a:pt x="1273429" y="569975"/>
                  </a:lnTo>
                  <a:lnTo>
                    <a:pt x="56997" y="569975"/>
                  </a:lnTo>
                  <a:lnTo>
                    <a:pt x="34811" y="565495"/>
                  </a:lnTo>
                  <a:lnTo>
                    <a:pt x="16694" y="553275"/>
                  </a:lnTo>
                  <a:lnTo>
                    <a:pt x="4479" y="535150"/>
                  </a:lnTo>
                  <a:lnTo>
                    <a:pt x="0" y="512952"/>
                  </a:lnTo>
                  <a:lnTo>
                    <a:pt x="0" y="570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53">
              <a:extLst>
                <a:ext uri="{FF2B5EF4-FFF2-40B4-BE49-F238E27FC236}">
                  <a16:creationId xmlns:a16="http://schemas.microsoft.com/office/drawing/2014/main" id="{6AFF980A-928F-B2AC-B410-97BED693CE61}"/>
                </a:ext>
              </a:extLst>
            </p:cNvPr>
            <p:cNvSpPr/>
            <p:nvPr/>
          </p:nvSpPr>
          <p:spPr>
            <a:xfrm>
              <a:off x="55625" y="3114294"/>
              <a:ext cx="1330960" cy="570230"/>
            </a:xfrm>
            <a:custGeom>
              <a:avLst/>
              <a:gdLst/>
              <a:ahLst/>
              <a:cxnLst/>
              <a:rect l="l" t="t" r="r" b="b"/>
              <a:pathLst>
                <a:path w="1330960" h="570229">
                  <a:moveTo>
                    <a:pt x="1273429" y="0"/>
                  </a:moveTo>
                  <a:lnTo>
                    <a:pt x="56997" y="0"/>
                  </a:lnTo>
                  <a:lnTo>
                    <a:pt x="34811" y="4480"/>
                  </a:lnTo>
                  <a:lnTo>
                    <a:pt x="16694" y="16700"/>
                  </a:lnTo>
                  <a:lnTo>
                    <a:pt x="4479" y="34825"/>
                  </a:lnTo>
                  <a:lnTo>
                    <a:pt x="0" y="57022"/>
                  </a:lnTo>
                  <a:lnTo>
                    <a:pt x="0" y="512952"/>
                  </a:lnTo>
                  <a:lnTo>
                    <a:pt x="4479" y="535150"/>
                  </a:lnTo>
                  <a:lnTo>
                    <a:pt x="16694" y="553275"/>
                  </a:lnTo>
                  <a:lnTo>
                    <a:pt x="34811" y="565495"/>
                  </a:lnTo>
                  <a:lnTo>
                    <a:pt x="56997" y="569975"/>
                  </a:lnTo>
                  <a:lnTo>
                    <a:pt x="1273429" y="569975"/>
                  </a:lnTo>
                  <a:lnTo>
                    <a:pt x="1295626" y="565495"/>
                  </a:lnTo>
                  <a:lnTo>
                    <a:pt x="1313751" y="553275"/>
                  </a:lnTo>
                  <a:lnTo>
                    <a:pt x="1325971" y="535150"/>
                  </a:lnTo>
                  <a:lnTo>
                    <a:pt x="1330452" y="512952"/>
                  </a:lnTo>
                  <a:lnTo>
                    <a:pt x="1330452" y="57022"/>
                  </a:lnTo>
                  <a:lnTo>
                    <a:pt x="1325971" y="34825"/>
                  </a:lnTo>
                  <a:lnTo>
                    <a:pt x="1313751" y="16700"/>
                  </a:lnTo>
                  <a:lnTo>
                    <a:pt x="1295626" y="4480"/>
                  </a:lnTo>
                  <a:lnTo>
                    <a:pt x="1273429" y="0"/>
                  </a:lnTo>
                  <a:close/>
                </a:path>
              </a:pathLst>
            </a:custGeom>
            <a:solidFill>
              <a:srgbClr val="45B5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60">
            <a:extLst>
              <a:ext uri="{FF2B5EF4-FFF2-40B4-BE49-F238E27FC236}">
                <a16:creationId xmlns:a16="http://schemas.microsoft.com/office/drawing/2014/main" id="{EA93559C-D17F-05AD-DA3F-5A85603B52FE}"/>
              </a:ext>
            </a:extLst>
          </p:cNvPr>
          <p:cNvSpPr/>
          <p:nvPr/>
        </p:nvSpPr>
        <p:spPr>
          <a:xfrm>
            <a:off x="6410213" y="5065151"/>
            <a:ext cx="555100" cy="394494"/>
          </a:xfrm>
          <a:custGeom>
            <a:avLst/>
            <a:gdLst/>
            <a:ahLst/>
            <a:cxnLst/>
            <a:rect l="l" t="t" r="r" b="b"/>
            <a:pathLst>
              <a:path w="486410" h="315595">
                <a:moveTo>
                  <a:pt x="328422" y="0"/>
                </a:moveTo>
                <a:lnTo>
                  <a:pt x="328422" y="63119"/>
                </a:lnTo>
                <a:lnTo>
                  <a:pt x="0" y="63119"/>
                </a:lnTo>
                <a:lnTo>
                  <a:pt x="0" y="252349"/>
                </a:lnTo>
                <a:lnTo>
                  <a:pt x="328422" y="252349"/>
                </a:lnTo>
                <a:lnTo>
                  <a:pt x="328422" y="315468"/>
                </a:lnTo>
                <a:lnTo>
                  <a:pt x="486156" y="157734"/>
                </a:lnTo>
                <a:lnTo>
                  <a:pt x="328422" y="0"/>
                </a:lnTo>
                <a:close/>
              </a:path>
            </a:pathLst>
          </a:custGeom>
          <a:solidFill>
            <a:srgbClr val="2EA6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55">
            <a:extLst>
              <a:ext uri="{FF2B5EF4-FFF2-40B4-BE49-F238E27FC236}">
                <a16:creationId xmlns:a16="http://schemas.microsoft.com/office/drawing/2014/main" id="{CA29DC4D-3A74-168E-49D6-3829510AABDF}"/>
              </a:ext>
            </a:extLst>
          </p:cNvPr>
          <p:cNvSpPr txBox="1"/>
          <p:nvPr/>
        </p:nvSpPr>
        <p:spPr>
          <a:xfrm>
            <a:off x="5056595" y="5041784"/>
            <a:ext cx="8268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Bagian</a:t>
            </a:r>
            <a:r>
              <a:rPr sz="1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Awal</a:t>
            </a:r>
            <a:endParaRPr sz="1000" dirty="0">
              <a:latin typeface="Arial MT"/>
              <a:cs typeface="Arial MT"/>
            </a:endParaRPr>
          </a:p>
        </p:txBody>
      </p:sp>
      <p:grpSp>
        <p:nvGrpSpPr>
          <p:cNvPr id="130" name="object 56">
            <a:extLst>
              <a:ext uri="{FF2B5EF4-FFF2-40B4-BE49-F238E27FC236}">
                <a16:creationId xmlns:a16="http://schemas.microsoft.com/office/drawing/2014/main" id="{E4967726-3CF3-8969-2F52-445F9B2E7253}"/>
              </a:ext>
            </a:extLst>
          </p:cNvPr>
          <p:cNvGrpSpPr/>
          <p:nvPr/>
        </p:nvGrpSpPr>
        <p:grpSpPr>
          <a:xfrm>
            <a:off x="5330061" y="5539877"/>
            <a:ext cx="1518920" cy="2204244"/>
            <a:chOff x="471678" y="3652265"/>
            <a:chExt cx="1330960" cy="1763395"/>
          </a:xfrm>
        </p:grpSpPr>
        <p:sp>
          <p:nvSpPr>
            <p:cNvPr id="131" name="object 57">
              <a:extLst>
                <a:ext uri="{FF2B5EF4-FFF2-40B4-BE49-F238E27FC236}">
                  <a16:creationId xmlns:a16="http://schemas.microsoft.com/office/drawing/2014/main" id="{3DA4EF01-67F9-8524-ABD1-46DDFE72423A}"/>
                </a:ext>
              </a:extLst>
            </p:cNvPr>
            <p:cNvSpPr/>
            <p:nvPr/>
          </p:nvSpPr>
          <p:spPr>
            <a:xfrm>
              <a:off x="471678" y="3652265"/>
              <a:ext cx="1330960" cy="1763395"/>
            </a:xfrm>
            <a:custGeom>
              <a:avLst/>
              <a:gdLst/>
              <a:ahLst/>
              <a:cxnLst/>
              <a:rect l="l" t="t" r="r" b="b"/>
              <a:pathLst>
                <a:path w="1330960" h="1763395">
                  <a:moveTo>
                    <a:pt x="1197355" y="0"/>
                  </a:moveTo>
                  <a:lnTo>
                    <a:pt x="133045" y="0"/>
                  </a:lnTo>
                  <a:lnTo>
                    <a:pt x="90991" y="6782"/>
                  </a:lnTo>
                  <a:lnTo>
                    <a:pt x="54468" y="25672"/>
                  </a:lnTo>
                  <a:lnTo>
                    <a:pt x="25669" y="54479"/>
                  </a:lnTo>
                  <a:lnTo>
                    <a:pt x="6782" y="91017"/>
                  </a:lnTo>
                  <a:lnTo>
                    <a:pt x="0" y="133095"/>
                  </a:lnTo>
                  <a:lnTo>
                    <a:pt x="0" y="1630171"/>
                  </a:lnTo>
                  <a:lnTo>
                    <a:pt x="6782" y="1672250"/>
                  </a:lnTo>
                  <a:lnTo>
                    <a:pt x="25669" y="1708788"/>
                  </a:lnTo>
                  <a:lnTo>
                    <a:pt x="54468" y="1737595"/>
                  </a:lnTo>
                  <a:lnTo>
                    <a:pt x="90991" y="1756485"/>
                  </a:lnTo>
                  <a:lnTo>
                    <a:pt x="133045" y="1763267"/>
                  </a:lnTo>
                  <a:lnTo>
                    <a:pt x="1197355" y="1763267"/>
                  </a:lnTo>
                  <a:lnTo>
                    <a:pt x="1239434" y="1756485"/>
                  </a:lnTo>
                  <a:lnTo>
                    <a:pt x="1275972" y="1737595"/>
                  </a:lnTo>
                  <a:lnTo>
                    <a:pt x="1304779" y="1708788"/>
                  </a:lnTo>
                  <a:lnTo>
                    <a:pt x="1323669" y="1672250"/>
                  </a:lnTo>
                  <a:lnTo>
                    <a:pt x="1330452" y="1630171"/>
                  </a:lnTo>
                  <a:lnTo>
                    <a:pt x="1330452" y="133095"/>
                  </a:lnTo>
                  <a:lnTo>
                    <a:pt x="1323669" y="91017"/>
                  </a:lnTo>
                  <a:lnTo>
                    <a:pt x="1304779" y="54479"/>
                  </a:lnTo>
                  <a:lnTo>
                    <a:pt x="1275972" y="25672"/>
                  </a:lnTo>
                  <a:lnTo>
                    <a:pt x="1239434" y="6782"/>
                  </a:lnTo>
                  <a:lnTo>
                    <a:pt x="119735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58">
              <a:extLst>
                <a:ext uri="{FF2B5EF4-FFF2-40B4-BE49-F238E27FC236}">
                  <a16:creationId xmlns:a16="http://schemas.microsoft.com/office/drawing/2014/main" id="{408516DE-AE5A-1D65-0DCA-FDA221BAA279}"/>
                </a:ext>
              </a:extLst>
            </p:cNvPr>
            <p:cNvSpPr/>
            <p:nvPr/>
          </p:nvSpPr>
          <p:spPr>
            <a:xfrm>
              <a:off x="471678" y="3652265"/>
              <a:ext cx="1330960" cy="1763395"/>
            </a:xfrm>
            <a:custGeom>
              <a:avLst/>
              <a:gdLst/>
              <a:ahLst/>
              <a:cxnLst/>
              <a:rect l="l" t="t" r="r" b="b"/>
              <a:pathLst>
                <a:path w="1330960" h="1763395">
                  <a:moveTo>
                    <a:pt x="0" y="133095"/>
                  </a:moveTo>
                  <a:lnTo>
                    <a:pt x="6782" y="91017"/>
                  </a:lnTo>
                  <a:lnTo>
                    <a:pt x="25669" y="54479"/>
                  </a:lnTo>
                  <a:lnTo>
                    <a:pt x="54468" y="25672"/>
                  </a:lnTo>
                  <a:lnTo>
                    <a:pt x="90991" y="6782"/>
                  </a:lnTo>
                  <a:lnTo>
                    <a:pt x="133045" y="0"/>
                  </a:lnTo>
                  <a:lnTo>
                    <a:pt x="1197355" y="0"/>
                  </a:lnTo>
                  <a:lnTo>
                    <a:pt x="1239434" y="6782"/>
                  </a:lnTo>
                  <a:lnTo>
                    <a:pt x="1275972" y="25672"/>
                  </a:lnTo>
                  <a:lnTo>
                    <a:pt x="1304779" y="54479"/>
                  </a:lnTo>
                  <a:lnTo>
                    <a:pt x="1323669" y="91017"/>
                  </a:lnTo>
                  <a:lnTo>
                    <a:pt x="1330452" y="133095"/>
                  </a:lnTo>
                  <a:lnTo>
                    <a:pt x="1330452" y="1630171"/>
                  </a:lnTo>
                  <a:lnTo>
                    <a:pt x="1323669" y="1672250"/>
                  </a:lnTo>
                  <a:lnTo>
                    <a:pt x="1304779" y="1708788"/>
                  </a:lnTo>
                  <a:lnTo>
                    <a:pt x="1275972" y="1737595"/>
                  </a:lnTo>
                  <a:lnTo>
                    <a:pt x="1239434" y="1756485"/>
                  </a:lnTo>
                  <a:lnTo>
                    <a:pt x="1197355" y="1763267"/>
                  </a:lnTo>
                  <a:lnTo>
                    <a:pt x="133045" y="1763267"/>
                  </a:lnTo>
                  <a:lnTo>
                    <a:pt x="90991" y="1756485"/>
                  </a:lnTo>
                  <a:lnTo>
                    <a:pt x="54468" y="1737595"/>
                  </a:lnTo>
                  <a:lnTo>
                    <a:pt x="25669" y="1708788"/>
                  </a:lnTo>
                  <a:lnTo>
                    <a:pt x="6782" y="1672250"/>
                  </a:lnTo>
                  <a:lnTo>
                    <a:pt x="0" y="1630171"/>
                  </a:lnTo>
                  <a:lnTo>
                    <a:pt x="0" y="133095"/>
                  </a:lnTo>
                  <a:close/>
                </a:path>
              </a:pathLst>
            </a:custGeom>
            <a:ln w="25908">
              <a:solidFill>
                <a:srgbClr val="45B5C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3" name="object 59">
            <a:extLst>
              <a:ext uri="{FF2B5EF4-FFF2-40B4-BE49-F238E27FC236}">
                <a16:creationId xmlns:a16="http://schemas.microsoft.com/office/drawing/2014/main" id="{654DA6FB-F8DE-5CA1-87BB-6882287C603C}"/>
              </a:ext>
            </a:extLst>
          </p:cNvPr>
          <p:cNvSpPr txBox="1"/>
          <p:nvPr/>
        </p:nvSpPr>
        <p:spPr>
          <a:xfrm>
            <a:off x="5450183" y="5622707"/>
            <a:ext cx="1276878" cy="140551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69215" indent="-57150">
              <a:lnSpc>
                <a:spcPct val="100000"/>
              </a:lnSpc>
              <a:spcBef>
                <a:spcPts val="160"/>
              </a:spcBef>
              <a:buChar char="•"/>
              <a:tabLst>
                <a:tab pos="69215" algn="l"/>
              </a:tabLst>
            </a:pPr>
            <a:r>
              <a:rPr sz="1000" spc="-20" dirty="0">
                <a:latin typeface="Arial MT"/>
                <a:cs typeface="Arial MT"/>
              </a:rPr>
              <a:t>Cover</a:t>
            </a:r>
            <a:endParaRPr sz="1000" dirty="0">
              <a:latin typeface="Arial MT"/>
              <a:cs typeface="Arial MT"/>
            </a:endParaRPr>
          </a:p>
          <a:p>
            <a:pPr marL="68580" marR="410209" indent="-57150">
              <a:lnSpc>
                <a:spcPts val="1080"/>
              </a:lnSpc>
              <a:spcBef>
                <a:spcPts val="195"/>
              </a:spcBef>
              <a:buChar char="•"/>
              <a:tabLst>
                <a:tab pos="70485" algn="l"/>
              </a:tabLst>
            </a:pPr>
            <a:r>
              <a:rPr sz="1000" spc="-10" dirty="0">
                <a:latin typeface="Arial MT"/>
                <a:cs typeface="Arial MT"/>
              </a:rPr>
              <a:t>Lembar 	Originalitas</a:t>
            </a:r>
            <a:endParaRPr sz="1000" dirty="0">
              <a:latin typeface="Arial MT"/>
              <a:cs typeface="Arial MT"/>
            </a:endParaRPr>
          </a:p>
          <a:p>
            <a:pPr marL="68580" marR="331470" indent="-57150">
              <a:lnSpc>
                <a:spcPts val="1080"/>
              </a:lnSpc>
              <a:spcBef>
                <a:spcPts val="180"/>
              </a:spcBef>
              <a:buChar char="•"/>
              <a:tabLst>
                <a:tab pos="70485" algn="l"/>
              </a:tabLst>
            </a:pPr>
            <a:r>
              <a:rPr sz="1000" spc="-10" dirty="0">
                <a:latin typeface="Arial MT"/>
                <a:cs typeface="Arial MT"/>
              </a:rPr>
              <a:t>Lembar 	Pengesahan</a:t>
            </a:r>
            <a:endParaRPr sz="1000" dirty="0">
              <a:latin typeface="Arial MT"/>
              <a:cs typeface="Arial MT"/>
            </a:endParaRPr>
          </a:p>
          <a:p>
            <a:pPr marL="69215" indent="-57150">
              <a:lnSpc>
                <a:spcPct val="100000"/>
              </a:lnSpc>
              <a:spcBef>
                <a:spcPts val="45"/>
              </a:spcBef>
              <a:buChar char="•"/>
              <a:tabLst>
                <a:tab pos="69215" algn="l"/>
              </a:tabLst>
            </a:pPr>
            <a:r>
              <a:rPr sz="1000" spc="-10" dirty="0">
                <a:latin typeface="Arial MT"/>
                <a:cs typeface="Arial MT"/>
              </a:rPr>
              <a:t>Abstrak</a:t>
            </a:r>
            <a:endParaRPr sz="1000" dirty="0">
              <a:latin typeface="Arial MT"/>
              <a:cs typeface="Arial MT"/>
            </a:endParaRPr>
          </a:p>
          <a:p>
            <a:pPr marL="69215" indent="-57150">
              <a:lnSpc>
                <a:spcPct val="100000"/>
              </a:lnSpc>
              <a:spcBef>
                <a:spcPts val="60"/>
              </a:spcBef>
              <a:buChar char="•"/>
              <a:tabLst>
                <a:tab pos="69215" algn="l"/>
              </a:tabLst>
            </a:pPr>
            <a:r>
              <a:rPr sz="1000" dirty="0">
                <a:latin typeface="Arial MT"/>
                <a:cs typeface="Arial MT"/>
              </a:rPr>
              <a:t>Kata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Pengantar</a:t>
            </a:r>
            <a:endParaRPr sz="1000" dirty="0">
              <a:latin typeface="Arial MT"/>
              <a:cs typeface="Arial MT"/>
            </a:endParaRPr>
          </a:p>
          <a:p>
            <a:pPr marL="69215" indent="-57150">
              <a:lnSpc>
                <a:spcPts val="1140"/>
              </a:lnSpc>
              <a:spcBef>
                <a:spcPts val="60"/>
              </a:spcBef>
              <a:buChar char="•"/>
              <a:tabLst>
                <a:tab pos="69215" algn="l"/>
              </a:tabLst>
            </a:pPr>
            <a:r>
              <a:rPr sz="1000" dirty="0">
                <a:latin typeface="Arial MT"/>
                <a:cs typeface="Arial MT"/>
              </a:rPr>
              <a:t>Daftar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Isi,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Gambar</a:t>
            </a:r>
            <a:endParaRPr sz="1000" dirty="0">
              <a:latin typeface="Arial MT"/>
              <a:cs typeface="Arial MT"/>
            </a:endParaRPr>
          </a:p>
          <a:p>
            <a:pPr marL="70485">
              <a:lnSpc>
                <a:spcPts val="1140"/>
              </a:lnSpc>
            </a:pPr>
            <a:r>
              <a:rPr sz="1000" dirty="0">
                <a:latin typeface="Arial MT"/>
                <a:cs typeface="Arial MT"/>
              </a:rPr>
              <a:t>,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Tabel,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Lampiran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144" name="TextBox 39">
            <a:extLst>
              <a:ext uri="{FF2B5EF4-FFF2-40B4-BE49-F238E27FC236}">
                <a16:creationId xmlns:a16="http://schemas.microsoft.com/office/drawing/2014/main" id="{4D3A237C-E1FE-DCEA-7CD4-E5FC09143A45}"/>
              </a:ext>
            </a:extLst>
          </p:cNvPr>
          <p:cNvSpPr txBox="1"/>
          <p:nvPr/>
        </p:nvSpPr>
        <p:spPr>
          <a:xfrm>
            <a:off x="6343380" y="2227711"/>
            <a:ext cx="8381999" cy="465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Sistematika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Penulisan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Ilmiah</a:t>
            </a:r>
            <a:endParaRPr lang="en-US" sz="36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CECF7FE-D48F-C406-494A-5E965E566995}"/>
              </a:ext>
            </a:extLst>
          </p:cNvPr>
          <p:cNvGrpSpPr/>
          <p:nvPr/>
        </p:nvGrpSpPr>
        <p:grpSpPr>
          <a:xfrm>
            <a:off x="4114950" y="1174411"/>
            <a:ext cx="9162060" cy="359714"/>
            <a:chOff x="4114950" y="1174411"/>
            <a:chExt cx="9162060" cy="359714"/>
          </a:xfrm>
        </p:grpSpPr>
        <p:sp>
          <p:nvSpPr>
            <p:cNvPr id="146" name="TextBox 7">
              <a:extLst>
                <a:ext uri="{FF2B5EF4-FFF2-40B4-BE49-F238E27FC236}">
                  <a16:creationId xmlns:a16="http://schemas.microsoft.com/office/drawing/2014/main" id="{9D6E3EA1-5F6D-51A6-4CAB-FC9D5EE20A89}"/>
                </a:ext>
              </a:extLst>
            </p:cNvPr>
            <p:cNvSpPr txBox="1"/>
            <p:nvPr/>
          </p:nvSpPr>
          <p:spPr>
            <a:xfrm>
              <a:off x="4114950" y="1174411"/>
              <a:ext cx="2820666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Pedoman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147" name="TextBox 8">
              <a:extLst>
                <a:ext uri="{FF2B5EF4-FFF2-40B4-BE49-F238E27FC236}">
                  <a16:creationId xmlns:a16="http://schemas.microsoft.com/office/drawing/2014/main" id="{104FFA31-610D-1F00-CD79-E3B8AE49B1D8}"/>
                </a:ext>
              </a:extLst>
            </p:cNvPr>
            <p:cNvSpPr txBox="1"/>
            <p:nvPr/>
          </p:nvSpPr>
          <p:spPr>
            <a:xfrm>
              <a:off x="6407459" y="1174411"/>
              <a:ext cx="1873885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Sistematika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TextBox 9">
              <a:extLst>
                <a:ext uri="{FF2B5EF4-FFF2-40B4-BE49-F238E27FC236}">
                  <a16:creationId xmlns:a16="http://schemas.microsoft.com/office/drawing/2014/main" id="{C226D239-8607-C563-C59D-D5170F466B4D}"/>
                </a:ext>
              </a:extLst>
            </p:cNvPr>
            <p:cNvSpPr txBox="1"/>
            <p:nvPr/>
          </p:nvSpPr>
          <p:spPr>
            <a:xfrm>
              <a:off x="9727300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49" name="TextBox 10">
              <a:extLst>
                <a:ext uri="{FF2B5EF4-FFF2-40B4-BE49-F238E27FC236}">
                  <a16:creationId xmlns:a16="http://schemas.microsoft.com/office/drawing/2014/main" id="{27A2B45B-9FDD-D6AF-DAB3-5FBB6E06345A}"/>
                </a:ext>
              </a:extLst>
            </p:cNvPr>
            <p:cNvSpPr txBox="1"/>
            <p:nvPr/>
          </p:nvSpPr>
          <p:spPr>
            <a:xfrm>
              <a:off x="8381572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Tahapan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TextBox 9">
              <a:extLst>
                <a:ext uri="{FF2B5EF4-FFF2-40B4-BE49-F238E27FC236}">
                  <a16:creationId xmlns:a16="http://schemas.microsoft.com/office/drawing/2014/main" id="{CA3DB6EA-8B7C-F645-B482-43555B96CE7C}"/>
                </a:ext>
              </a:extLst>
            </p:cNvPr>
            <p:cNvSpPr txBox="1"/>
            <p:nvPr/>
          </p:nvSpPr>
          <p:spPr>
            <a:xfrm>
              <a:off x="10972800" y="1174411"/>
              <a:ext cx="2304210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Sumber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Informasi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5320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EFDE1-4141-4E60-997F-563DC73EF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B2C4519-2C92-60F6-F006-D5B4DD4676D8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1D7B25-51F3-0F88-B704-8BB6402AFF16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F3D897-DE6D-CBA0-E1AD-D06F9CA0AC7C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643B256-866E-ABDB-7C83-96F91C1408E1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17FEAE6-1AC7-EF49-106A-994ADA7F5001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EDBF592-98FA-962C-D1F9-1236680ACD76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C285AED-86ED-CEF9-7EB2-6F8876189060}"/>
              </a:ext>
            </a:extLst>
          </p:cNvPr>
          <p:cNvGrpSpPr/>
          <p:nvPr/>
        </p:nvGrpSpPr>
        <p:grpSpPr>
          <a:xfrm>
            <a:off x="2191094" y="2780768"/>
            <a:ext cx="14592300" cy="7212609"/>
            <a:chOff x="0" y="-38100"/>
            <a:chExt cx="1545587" cy="662804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9CEBD0B-AB49-07CB-3F24-CD2505A18126}"/>
                </a:ext>
              </a:extLst>
            </p:cNvPr>
            <p:cNvSpPr/>
            <p:nvPr/>
          </p:nvSpPr>
          <p:spPr>
            <a:xfrm>
              <a:off x="0" y="0"/>
              <a:ext cx="1545587" cy="624704"/>
            </a:xfrm>
            <a:custGeom>
              <a:avLst/>
              <a:gdLst/>
              <a:ahLst/>
              <a:cxnLst/>
              <a:rect l="l" t="t" r="r" b="b"/>
              <a:pathLst>
                <a:path w="1545587" h="624704">
                  <a:moveTo>
                    <a:pt x="40178" y="0"/>
                  </a:moveTo>
                  <a:lnTo>
                    <a:pt x="1505408" y="0"/>
                  </a:lnTo>
                  <a:cubicBezTo>
                    <a:pt x="1527598" y="0"/>
                    <a:pt x="1545587" y="17988"/>
                    <a:pt x="1545587" y="40178"/>
                  </a:cubicBezTo>
                  <a:lnTo>
                    <a:pt x="1545587" y="584525"/>
                  </a:lnTo>
                  <a:cubicBezTo>
                    <a:pt x="1545587" y="606715"/>
                    <a:pt x="1527598" y="624704"/>
                    <a:pt x="1505408" y="624704"/>
                  </a:cubicBezTo>
                  <a:lnTo>
                    <a:pt x="40178" y="624704"/>
                  </a:lnTo>
                  <a:cubicBezTo>
                    <a:pt x="17988" y="624704"/>
                    <a:pt x="0" y="606715"/>
                    <a:pt x="0" y="584525"/>
                  </a:cubicBezTo>
                  <a:lnTo>
                    <a:pt x="0" y="40178"/>
                  </a:lnTo>
                  <a:cubicBezTo>
                    <a:pt x="0" y="17988"/>
                    <a:pt x="17988" y="0"/>
                    <a:pt x="40178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FC759991-0D43-29CA-E4DD-C22A158132E2}"/>
                </a:ext>
              </a:extLst>
            </p:cNvPr>
            <p:cNvSpPr txBox="1"/>
            <p:nvPr/>
          </p:nvSpPr>
          <p:spPr>
            <a:xfrm>
              <a:off x="0" y="-38100"/>
              <a:ext cx="1545587" cy="662804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E16A0F9B-A510-5F36-81BD-BC90223FB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B16334F9-B41A-986F-9C0B-B276DC6CCE00}"/>
              </a:ext>
            </a:extLst>
          </p:cNvPr>
          <p:cNvSpPr txBox="1"/>
          <p:nvPr/>
        </p:nvSpPr>
        <p:spPr>
          <a:xfrm>
            <a:off x="4846810" y="271978"/>
            <a:ext cx="12005164" cy="511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 err="1"/>
              <a:t>Struktur</a:t>
            </a:r>
            <a:r>
              <a:rPr lang="en-ID" sz="4800" b="1" dirty="0"/>
              <a:t> dan Strategi </a:t>
            </a:r>
            <a:r>
              <a:rPr lang="en-ID" sz="4800" b="1" dirty="0" err="1"/>
              <a:t>Penulisan</a:t>
            </a:r>
            <a:r>
              <a:rPr lang="en-ID" sz="4800" b="1" dirty="0"/>
              <a:t> </a:t>
            </a:r>
            <a:r>
              <a:rPr lang="en-ID" sz="4800" b="1" dirty="0" err="1"/>
              <a:t>Ilmiah</a:t>
            </a: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41" name="Group 17">
            <a:extLst>
              <a:ext uri="{FF2B5EF4-FFF2-40B4-BE49-F238E27FC236}">
                <a16:creationId xmlns:a16="http://schemas.microsoft.com/office/drawing/2014/main" id="{2361254A-EAE3-B3B7-1E5A-4D7B01FFB7A3}"/>
              </a:ext>
            </a:extLst>
          </p:cNvPr>
          <p:cNvGrpSpPr/>
          <p:nvPr/>
        </p:nvGrpSpPr>
        <p:grpSpPr>
          <a:xfrm>
            <a:off x="2155324" y="1849003"/>
            <a:ext cx="1083080" cy="1040205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1C65805D-27EE-B0C7-2DF8-50B5844EF20C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5657CF70-BC9E-B49B-94B6-E21455EC455B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AA30085F-7148-806A-D467-A4CC678B15F3}"/>
              </a:ext>
            </a:extLst>
          </p:cNvPr>
          <p:cNvSpPr txBox="1"/>
          <p:nvPr/>
        </p:nvSpPr>
        <p:spPr>
          <a:xfrm>
            <a:off x="2200619" y="2178425"/>
            <a:ext cx="9353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3</a:t>
            </a:r>
          </a:p>
        </p:txBody>
      </p:sp>
      <p:sp>
        <p:nvSpPr>
          <p:cNvPr id="144" name="TextBox 39">
            <a:extLst>
              <a:ext uri="{FF2B5EF4-FFF2-40B4-BE49-F238E27FC236}">
                <a16:creationId xmlns:a16="http://schemas.microsoft.com/office/drawing/2014/main" id="{350B7A4F-09B7-2512-5856-C37BDF4415C8}"/>
              </a:ext>
            </a:extLst>
          </p:cNvPr>
          <p:cNvSpPr txBox="1"/>
          <p:nvPr/>
        </p:nvSpPr>
        <p:spPr>
          <a:xfrm>
            <a:off x="6343380" y="2227711"/>
            <a:ext cx="8381999" cy="465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Tahapan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Penulisan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Ilmiah</a:t>
            </a:r>
            <a:endParaRPr lang="en-US" sz="36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2A9A5523-E795-A4A7-09E2-A4D90804DD2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14725" y="4482489"/>
            <a:ext cx="7287767" cy="4890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B1C089EF-058F-8078-96AF-A6DB251834B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55722" y="3869311"/>
            <a:ext cx="4336543" cy="2897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48B2374-6D4A-074E-1F44-161961B4C30A}"/>
              </a:ext>
            </a:extLst>
          </p:cNvPr>
          <p:cNvGrpSpPr/>
          <p:nvPr/>
        </p:nvGrpSpPr>
        <p:grpSpPr>
          <a:xfrm>
            <a:off x="4114950" y="1174411"/>
            <a:ext cx="9162060" cy="359714"/>
            <a:chOff x="4114950" y="1174411"/>
            <a:chExt cx="9162060" cy="359714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23701C82-962E-F062-10AD-A29B288087CB}"/>
                </a:ext>
              </a:extLst>
            </p:cNvPr>
            <p:cNvSpPr txBox="1"/>
            <p:nvPr/>
          </p:nvSpPr>
          <p:spPr>
            <a:xfrm>
              <a:off x="4114950" y="1174411"/>
              <a:ext cx="2820666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Pedoman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3425983F-7048-DEBD-5F0A-D10B7A89E49D}"/>
                </a:ext>
              </a:extLst>
            </p:cNvPr>
            <p:cNvSpPr txBox="1"/>
            <p:nvPr/>
          </p:nvSpPr>
          <p:spPr>
            <a:xfrm>
              <a:off x="6407459" y="1174411"/>
              <a:ext cx="1873885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Sistematika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3F8FDA59-8624-2D1F-F970-979EE3C5FE88}"/>
                </a:ext>
              </a:extLst>
            </p:cNvPr>
            <p:cNvSpPr txBox="1"/>
            <p:nvPr/>
          </p:nvSpPr>
          <p:spPr>
            <a:xfrm>
              <a:off x="9727300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A80CC97F-5EC9-F64B-E85E-A63F978C02DC}"/>
                </a:ext>
              </a:extLst>
            </p:cNvPr>
            <p:cNvSpPr txBox="1"/>
            <p:nvPr/>
          </p:nvSpPr>
          <p:spPr>
            <a:xfrm>
              <a:off x="8381572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Tahapan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9810E7FD-4F6D-60AF-76A8-48B6B3EA522A}"/>
                </a:ext>
              </a:extLst>
            </p:cNvPr>
            <p:cNvSpPr txBox="1"/>
            <p:nvPr/>
          </p:nvSpPr>
          <p:spPr>
            <a:xfrm>
              <a:off x="10972800" y="1174411"/>
              <a:ext cx="2304210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Sumber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Informasi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324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B155-DA5E-C958-1885-52DE523A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E853DA-36F1-D76C-23B4-57C29B49743D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73294A8-29E2-F8EE-CCBE-5F8F13C78BAD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031510-9092-83DF-1400-0E19EAC81253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13F9024-7EC8-7917-27D5-8E0D0B5889E2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14B278A-57BE-992E-EAAB-B600DBF1F542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7E2D9DC-CA12-425B-411F-E735A489AFD4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6C1C85E-C3E2-EFFF-0CF2-2197183F5BF5}"/>
              </a:ext>
            </a:extLst>
          </p:cNvPr>
          <p:cNvGrpSpPr/>
          <p:nvPr/>
        </p:nvGrpSpPr>
        <p:grpSpPr>
          <a:xfrm>
            <a:off x="3410627" y="3206029"/>
            <a:ext cx="11085916" cy="5471095"/>
            <a:chOff x="0" y="-38100"/>
            <a:chExt cx="1545587" cy="662804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DDA91EC-E6FC-836A-DCB7-87984013B7DB}"/>
                </a:ext>
              </a:extLst>
            </p:cNvPr>
            <p:cNvSpPr/>
            <p:nvPr/>
          </p:nvSpPr>
          <p:spPr>
            <a:xfrm>
              <a:off x="0" y="0"/>
              <a:ext cx="1545587" cy="624704"/>
            </a:xfrm>
            <a:custGeom>
              <a:avLst/>
              <a:gdLst/>
              <a:ahLst/>
              <a:cxnLst/>
              <a:rect l="l" t="t" r="r" b="b"/>
              <a:pathLst>
                <a:path w="1545587" h="624704">
                  <a:moveTo>
                    <a:pt x="40178" y="0"/>
                  </a:moveTo>
                  <a:lnTo>
                    <a:pt x="1505408" y="0"/>
                  </a:lnTo>
                  <a:cubicBezTo>
                    <a:pt x="1527598" y="0"/>
                    <a:pt x="1545587" y="17988"/>
                    <a:pt x="1545587" y="40178"/>
                  </a:cubicBezTo>
                  <a:lnTo>
                    <a:pt x="1545587" y="584525"/>
                  </a:lnTo>
                  <a:cubicBezTo>
                    <a:pt x="1545587" y="606715"/>
                    <a:pt x="1527598" y="624704"/>
                    <a:pt x="1505408" y="624704"/>
                  </a:cubicBezTo>
                  <a:lnTo>
                    <a:pt x="40178" y="624704"/>
                  </a:lnTo>
                  <a:cubicBezTo>
                    <a:pt x="17988" y="624704"/>
                    <a:pt x="0" y="606715"/>
                    <a:pt x="0" y="584525"/>
                  </a:cubicBezTo>
                  <a:lnTo>
                    <a:pt x="0" y="40178"/>
                  </a:lnTo>
                  <a:cubicBezTo>
                    <a:pt x="0" y="17988"/>
                    <a:pt x="17988" y="0"/>
                    <a:pt x="40178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20E9AC3-9F2D-7285-84BE-35364E248C60}"/>
                </a:ext>
              </a:extLst>
            </p:cNvPr>
            <p:cNvSpPr txBox="1"/>
            <p:nvPr/>
          </p:nvSpPr>
          <p:spPr>
            <a:xfrm>
              <a:off x="0" y="-38100"/>
              <a:ext cx="1545587" cy="662804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E12C44F-A9E9-A3CA-DB57-3B63437CF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B89AFDD8-DBE9-D5E5-44BF-7AE96F9D397C}"/>
              </a:ext>
            </a:extLst>
          </p:cNvPr>
          <p:cNvSpPr txBox="1"/>
          <p:nvPr/>
        </p:nvSpPr>
        <p:spPr>
          <a:xfrm>
            <a:off x="4846810" y="271978"/>
            <a:ext cx="12005164" cy="511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 err="1"/>
              <a:t>Struktur</a:t>
            </a:r>
            <a:r>
              <a:rPr lang="en-ID" sz="4800" b="1" dirty="0"/>
              <a:t> dan Strategi </a:t>
            </a:r>
            <a:r>
              <a:rPr lang="en-ID" sz="4800" b="1" dirty="0" err="1"/>
              <a:t>Penulisan</a:t>
            </a:r>
            <a:r>
              <a:rPr lang="en-ID" sz="4800" b="1" dirty="0"/>
              <a:t> </a:t>
            </a:r>
            <a:r>
              <a:rPr lang="en-ID" sz="4800" b="1" dirty="0" err="1"/>
              <a:t>Ilmiah</a:t>
            </a: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41" name="Group 17">
            <a:extLst>
              <a:ext uri="{FF2B5EF4-FFF2-40B4-BE49-F238E27FC236}">
                <a16:creationId xmlns:a16="http://schemas.microsoft.com/office/drawing/2014/main" id="{CF42C291-C115-5313-2018-2F449AC34D9D}"/>
              </a:ext>
            </a:extLst>
          </p:cNvPr>
          <p:cNvGrpSpPr/>
          <p:nvPr/>
        </p:nvGrpSpPr>
        <p:grpSpPr>
          <a:xfrm>
            <a:off x="2354774" y="2657089"/>
            <a:ext cx="1083080" cy="1040205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6EB81C44-BA6E-CE06-D813-F3C07DE4DA20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5F6D0E7D-7E4B-E37B-4586-28ACB10C7789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1667E78A-877B-1FAB-E7E8-39AD9902B062}"/>
              </a:ext>
            </a:extLst>
          </p:cNvPr>
          <p:cNvSpPr txBox="1"/>
          <p:nvPr/>
        </p:nvSpPr>
        <p:spPr>
          <a:xfrm>
            <a:off x="2428617" y="3006174"/>
            <a:ext cx="9353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4</a:t>
            </a:r>
          </a:p>
        </p:txBody>
      </p:sp>
      <p:sp>
        <p:nvSpPr>
          <p:cNvPr id="144" name="TextBox 39">
            <a:extLst>
              <a:ext uri="{FF2B5EF4-FFF2-40B4-BE49-F238E27FC236}">
                <a16:creationId xmlns:a16="http://schemas.microsoft.com/office/drawing/2014/main" id="{87C700D1-B807-4444-DD02-C85CB098E9DD}"/>
              </a:ext>
            </a:extLst>
          </p:cNvPr>
          <p:cNvSpPr txBox="1"/>
          <p:nvPr/>
        </p:nvSpPr>
        <p:spPr>
          <a:xfrm>
            <a:off x="6343380" y="2227711"/>
            <a:ext cx="8381999" cy="465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Menemukan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Tema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Penelitian</a:t>
            </a:r>
            <a:endParaRPr lang="en-US" sz="36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B8FF52-0751-6591-19C0-4503E07AFC57}"/>
              </a:ext>
            </a:extLst>
          </p:cNvPr>
          <p:cNvGrpSpPr/>
          <p:nvPr/>
        </p:nvGrpSpPr>
        <p:grpSpPr>
          <a:xfrm>
            <a:off x="4114950" y="1174411"/>
            <a:ext cx="9162060" cy="359714"/>
            <a:chOff x="4114950" y="1174411"/>
            <a:chExt cx="9162060" cy="359714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DD508D23-383A-5BA0-E5E8-059420739136}"/>
                </a:ext>
              </a:extLst>
            </p:cNvPr>
            <p:cNvSpPr txBox="1"/>
            <p:nvPr/>
          </p:nvSpPr>
          <p:spPr>
            <a:xfrm>
              <a:off x="4114950" y="1174411"/>
              <a:ext cx="2820666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Pedoman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1AD60EB6-A3EB-252C-D3E1-F71C46E2C23B}"/>
                </a:ext>
              </a:extLst>
            </p:cNvPr>
            <p:cNvSpPr txBox="1"/>
            <p:nvPr/>
          </p:nvSpPr>
          <p:spPr>
            <a:xfrm>
              <a:off x="6407459" y="1174411"/>
              <a:ext cx="1873885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Sistematika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19A267BF-F52B-3710-CE72-50E07CF4072F}"/>
                </a:ext>
              </a:extLst>
            </p:cNvPr>
            <p:cNvSpPr txBox="1"/>
            <p:nvPr/>
          </p:nvSpPr>
          <p:spPr>
            <a:xfrm>
              <a:off x="9727300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3B180867-FF81-4A26-E4D5-6A4D9071B4FF}"/>
                </a:ext>
              </a:extLst>
            </p:cNvPr>
            <p:cNvSpPr txBox="1"/>
            <p:nvPr/>
          </p:nvSpPr>
          <p:spPr>
            <a:xfrm>
              <a:off x="8381572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Tahapan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683D7943-82D6-BD4D-DC44-CFE51ED573F3}"/>
                </a:ext>
              </a:extLst>
            </p:cNvPr>
            <p:cNvSpPr txBox="1"/>
            <p:nvPr/>
          </p:nvSpPr>
          <p:spPr>
            <a:xfrm>
              <a:off x="10972800" y="1174411"/>
              <a:ext cx="2304210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Sumber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Informasi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7" name="object 3">
            <a:extLst>
              <a:ext uri="{FF2B5EF4-FFF2-40B4-BE49-F238E27FC236}">
                <a16:creationId xmlns:a16="http://schemas.microsoft.com/office/drawing/2014/main" id="{B78000DD-1473-F610-017B-A49921E6E17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55821" y="4204159"/>
            <a:ext cx="2870476" cy="286874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12B3A613-E271-732D-2639-A82CD182E868}"/>
              </a:ext>
            </a:extLst>
          </p:cNvPr>
          <p:cNvSpPr txBox="1"/>
          <p:nvPr/>
        </p:nvSpPr>
        <p:spPr>
          <a:xfrm>
            <a:off x="4873498" y="4629177"/>
            <a:ext cx="2466364" cy="1192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45"/>
              </a:lnSpc>
              <a:spcBef>
                <a:spcPts val="100"/>
              </a:spcBef>
              <a:buSzPct val="85714"/>
              <a:tabLst>
                <a:tab pos="92710" algn="l"/>
              </a:tabLst>
            </a:pPr>
            <a:r>
              <a:rPr sz="2100" b="1" spc="-10" dirty="0" err="1">
                <a:latin typeface="Arial MT"/>
                <a:cs typeface="Arial MT"/>
              </a:rPr>
              <a:t>Membaca</a:t>
            </a:r>
            <a:r>
              <a:rPr lang="en-US" sz="2100" b="1" spc="-10" dirty="0">
                <a:latin typeface="Arial MT"/>
                <a:cs typeface="Arial MT"/>
              </a:rPr>
              <a:t> </a:t>
            </a:r>
            <a:r>
              <a:rPr sz="2100" b="1" spc="-10" dirty="0" err="1">
                <a:latin typeface="Arial MT"/>
                <a:cs typeface="Arial MT"/>
              </a:rPr>
              <a:t>referensi</a:t>
            </a:r>
            <a:r>
              <a:rPr lang="en-US" sz="2100" b="1" spc="-10" dirty="0">
                <a:latin typeface="Arial MT"/>
                <a:cs typeface="Arial MT"/>
              </a:rPr>
              <a:t> </a:t>
            </a:r>
            <a:r>
              <a:rPr sz="2100" b="1" dirty="0" err="1">
                <a:latin typeface="Arial MT"/>
                <a:cs typeface="Arial MT"/>
              </a:rPr>
              <a:t>penulisan</a:t>
            </a:r>
            <a:r>
              <a:rPr sz="2100" b="1" dirty="0">
                <a:latin typeface="Arial MT"/>
                <a:cs typeface="Arial MT"/>
              </a:rPr>
              <a:t>/</a:t>
            </a:r>
            <a:r>
              <a:rPr sz="2100" b="1" spc="-80" dirty="0">
                <a:latin typeface="Arial MT"/>
                <a:cs typeface="Arial MT"/>
              </a:rPr>
              <a:t> </a:t>
            </a:r>
            <a:r>
              <a:rPr sz="2100" b="1" spc="-10" dirty="0" err="1">
                <a:latin typeface="Arial MT"/>
                <a:cs typeface="Arial MT"/>
              </a:rPr>
              <a:t>Tugas</a:t>
            </a:r>
            <a:r>
              <a:rPr lang="en-US" sz="2100" b="1" spc="-10" dirty="0">
                <a:latin typeface="Arial MT"/>
                <a:cs typeface="Arial MT"/>
              </a:rPr>
              <a:t> </a:t>
            </a:r>
            <a:r>
              <a:rPr sz="2100" b="1" dirty="0" err="1">
                <a:latin typeface="Arial MT"/>
                <a:cs typeface="Arial MT"/>
              </a:rPr>
              <a:t>akhir</a:t>
            </a:r>
            <a:r>
              <a:rPr sz="2100" b="1" spc="-15" dirty="0">
                <a:latin typeface="Arial MT"/>
                <a:cs typeface="Arial MT"/>
              </a:rPr>
              <a:t> </a:t>
            </a:r>
            <a:r>
              <a:rPr sz="2100" b="1" dirty="0">
                <a:latin typeface="Arial MT"/>
                <a:cs typeface="Arial MT"/>
              </a:rPr>
              <a:t>orang </a:t>
            </a:r>
            <a:r>
              <a:rPr sz="2100" b="1" spc="-20" dirty="0">
                <a:latin typeface="Arial MT"/>
                <a:cs typeface="Arial MT"/>
              </a:rPr>
              <a:t>lain </a:t>
            </a:r>
            <a:r>
              <a:rPr sz="2100" b="1" dirty="0">
                <a:latin typeface="Arial MT"/>
                <a:cs typeface="Arial MT"/>
              </a:rPr>
              <a:t>(PI</a:t>
            </a:r>
            <a:r>
              <a:rPr sz="2100" b="1" spc="-30" dirty="0">
                <a:latin typeface="Arial MT"/>
                <a:cs typeface="Arial MT"/>
              </a:rPr>
              <a:t> </a:t>
            </a:r>
            <a:r>
              <a:rPr sz="2100" b="1" dirty="0">
                <a:latin typeface="Arial MT"/>
                <a:cs typeface="Arial MT"/>
              </a:rPr>
              <a:t>atau</a:t>
            </a:r>
            <a:r>
              <a:rPr sz="2100" b="1" spc="-25" dirty="0">
                <a:latin typeface="Arial MT"/>
                <a:cs typeface="Arial MT"/>
              </a:rPr>
              <a:t> </a:t>
            </a:r>
            <a:r>
              <a:rPr sz="2100" b="1" spc="-10" dirty="0">
                <a:latin typeface="Arial MT"/>
                <a:cs typeface="Arial MT"/>
              </a:rPr>
              <a:t>Skripsi)</a:t>
            </a:r>
            <a:endParaRPr sz="2100" b="1" dirty="0">
              <a:latin typeface="Arial MT"/>
              <a:cs typeface="Arial MT"/>
            </a:endParaRPr>
          </a:p>
        </p:txBody>
      </p:sp>
      <p:pic>
        <p:nvPicPr>
          <p:cNvPr id="10" name="object 6">
            <a:extLst>
              <a:ext uri="{FF2B5EF4-FFF2-40B4-BE49-F238E27FC236}">
                <a16:creationId xmlns:a16="http://schemas.microsoft.com/office/drawing/2014/main" id="{049A0356-4FB1-708B-C806-F7FEFA5AF9E0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55820" y="6299659"/>
            <a:ext cx="2823562" cy="983468"/>
          </a:xfrm>
          <a:prstGeom prst="rect">
            <a:avLst/>
          </a:prstGeom>
        </p:spPr>
      </p:pic>
      <p:pic>
        <p:nvPicPr>
          <p:cNvPr id="21" name="object 8">
            <a:extLst>
              <a:ext uri="{FF2B5EF4-FFF2-40B4-BE49-F238E27FC236}">
                <a16:creationId xmlns:a16="http://schemas.microsoft.com/office/drawing/2014/main" id="{AD09C6F2-1C3D-EE84-E669-74FC8359F3C2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34074" y="4164534"/>
            <a:ext cx="2821824" cy="3052923"/>
          </a:xfrm>
          <a:prstGeom prst="rect">
            <a:avLst/>
          </a:prstGeom>
        </p:spPr>
      </p:pic>
      <p:sp>
        <p:nvSpPr>
          <p:cNvPr id="22" name="object 9">
            <a:extLst>
              <a:ext uri="{FF2B5EF4-FFF2-40B4-BE49-F238E27FC236}">
                <a16:creationId xmlns:a16="http://schemas.microsoft.com/office/drawing/2014/main" id="{5858A69C-FF43-7A99-9DB0-FBF56A19D99F}"/>
              </a:ext>
            </a:extLst>
          </p:cNvPr>
          <p:cNvSpPr txBox="1"/>
          <p:nvPr/>
        </p:nvSpPr>
        <p:spPr>
          <a:xfrm>
            <a:off x="7661624" y="4961408"/>
            <a:ext cx="2366724" cy="90537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175" marR="5080" algn="ctr">
              <a:lnSpc>
                <a:spcPts val="2170"/>
              </a:lnSpc>
              <a:spcBef>
                <a:spcPts val="459"/>
              </a:spcBef>
              <a:buSzPct val="95238"/>
              <a:tabLst>
                <a:tab pos="155575" algn="l"/>
              </a:tabLst>
            </a:pPr>
            <a:r>
              <a:rPr sz="2100" b="1" dirty="0" err="1">
                <a:latin typeface="Arial MT"/>
                <a:cs typeface="Arial MT"/>
              </a:rPr>
              <a:t>Membaca</a:t>
            </a:r>
            <a:r>
              <a:rPr sz="2100" b="1" spc="-30" dirty="0">
                <a:latin typeface="Arial MT"/>
                <a:cs typeface="Arial MT"/>
              </a:rPr>
              <a:t> </a:t>
            </a:r>
            <a:r>
              <a:rPr sz="2100" b="1" spc="-10" dirty="0" err="1">
                <a:latin typeface="Arial MT"/>
                <a:cs typeface="Arial MT"/>
              </a:rPr>
              <a:t>artikel</a:t>
            </a:r>
            <a:r>
              <a:rPr lang="en-US" sz="2100" b="1" spc="-10" dirty="0">
                <a:latin typeface="Arial MT"/>
                <a:cs typeface="Arial MT"/>
              </a:rPr>
              <a:t> </a:t>
            </a:r>
            <a:r>
              <a:rPr sz="2100" b="1" dirty="0" err="1">
                <a:latin typeface="Arial MT"/>
                <a:cs typeface="Arial MT"/>
              </a:rPr>
              <a:t>hasil</a:t>
            </a:r>
            <a:r>
              <a:rPr sz="2100" b="1" spc="-20" dirty="0">
                <a:latin typeface="Arial MT"/>
                <a:cs typeface="Arial MT"/>
              </a:rPr>
              <a:t> </a:t>
            </a:r>
            <a:r>
              <a:rPr sz="2100" b="1" spc="-10" dirty="0" err="1">
                <a:latin typeface="Arial MT"/>
                <a:cs typeface="Arial MT"/>
              </a:rPr>
              <a:t>penelitian</a:t>
            </a:r>
            <a:r>
              <a:rPr lang="en-US" sz="2100" b="1" spc="-10" dirty="0">
                <a:latin typeface="Arial MT"/>
                <a:cs typeface="Arial MT"/>
              </a:rPr>
              <a:t> </a:t>
            </a:r>
            <a:r>
              <a:rPr sz="2100" b="1" dirty="0">
                <a:latin typeface="Arial MT"/>
                <a:cs typeface="Arial MT"/>
              </a:rPr>
              <a:t>orang</a:t>
            </a:r>
            <a:r>
              <a:rPr sz="2100" b="1" spc="-15" dirty="0">
                <a:latin typeface="Arial MT"/>
                <a:cs typeface="Arial MT"/>
              </a:rPr>
              <a:t> </a:t>
            </a:r>
            <a:r>
              <a:rPr sz="2100" b="1" spc="-20" dirty="0">
                <a:latin typeface="Arial MT"/>
                <a:cs typeface="Arial MT"/>
              </a:rPr>
              <a:t>lain</a:t>
            </a:r>
            <a:endParaRPr sz="2100" b="1" dirty="0">
              <a:latin typeface="Arial MT"/>
              <a:cs typeface="Arial MT"/>
            </a:endParaRPr>
          </a:p>
        </p:txBody>
      </p:sp>
      <p:pic>
        <p:nvPicPr>
          <p:cNvPr id="24" name="object 11">
            <a:extLst>
              <a:ext uri="{FF2B5EF4-FFF2-40B4-BE49-F238E27FC236}">
                <a16:creationId xmlns:a16="http://schemas.microsoft.com/office/drawing/2014/main" id="{DEC5E353-44A8-DB24-87B5-90D0D751CE40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34074" y="6339282"/>
            <a:ext cx="2821824" cy="983467"/>
          </a:xfrm>
          <a:prstGeom prst="rect">
            <a:avLst/>
          </a:prstGeom>
        </p:spPr>
      </p:pic>
      <p:pic>
        <p:nvPicPr>
          <p:cNvPr id="26" name="object 13">
            <a:extLst>
              <a:ext uri="{FF2B5EF4-FFF2-40B4-BE49-F238E27FC236}">
                <a16:creationId xmlns:a16="http://schemas.microsoft.com/office/drawing/2014/main" id="{8635A4CF-95D8-238A-A2D0-0F5CA80B55C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10800" y="4161487"/>
            <a:ext cx="2887853" cy="3061610"/>
          </a:xfrm>
          <a:prstGeom prst="rect">
            <a:avLst/>
          </a:prstGeom>
        </p:spPr>
      </p:pic>
      <p:sp>
        <p:nvSpPr>
          <p:cNvPr id="30" name="object 14">
            <a:extLst>
              <a:ext uri="{FF2B5EF4-FFF2-40B4-BE49-F238E27FC236}">
                <a16:creationId xmlns:a16="http://schemas.microsoft.com/office/drawing/2014/main" id="{4E526659-FC98-B8DC-570E-E13260B53FCF}"/>
              </a:ext>
            </a:extLst>
          </p:cNvPr>
          <p:cNvSpPr txBox="1"/>
          <p:nvPr/>
        </p:nvSpPr>
        <p:spPr>
          <a:xfrm>
            <a:off x="10421705" y="4431797"/>
            <a:ext cx="2362381" cy="175176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3970" marR="5080" algn="ctr">
              <a:lnSpc>
                <a:spcPts val="2170"/>
              </a:lnSpc>
              <a:spcBef>
                <a:spcPts val="459"/>
              </a:spcBef>
              <a:buSzPct val="95238"/>
              <a:tabLst>
                <a:tab pos="162560" algn="l"/>
              </a:tabLst>
            </a:pPr>
            <a:r>
              <a:rPr sz="2100" b="1" spc="-10" dirty="0" err="1">
                <a:latin typeface="Arial MT"/>
                <a:cs typeface="Arial MT"/>
              </a:rPr>
              <a:t>Memperhatikan</a:t>
            </a:r>
            <a:r>
              <a:rPr lang="en-US" sz="2100" b="1" spc="-10" dirty="0">
                <a:latin typeface="Arial MT"/>
                <a:cs typeface="Arial MT"/>
              </a:rPr>
              <a:t> </a:t>
            </a:r>
            <a:r>
              <a:rPr sz="2100" b="1" dirty="0" err="1">
                <a:latin typeface="Arial MT"/>
                <a:cs typeface="Arial MT"/>
              </a:rPr>
              <a:t>keadaan</a:t>
            </a:r>
            <a:r>
              <a:rPr sz="2100" b="1" spc="-20" dirty="0">
                <a:latin typeface="Arial MT"/>
                <a:cs typeface="Arial MT"/>
              </a:rPr>
              <a:t>  </a:t>
            </a:r>
            <a:r>
              <a:rPr sz="2100" b="1" spc="-10" dirty="0">
                <a:latin typeface="Arial MT"/>
                <a:cs typeface="Arial MT"/>
              </a:rPr>
              <a:t>sekitar, </a:t>
            </a:r>
            <a:r>
              <a:rPr sz="2100" b="1" dirty="0">
                <a:latin typeface="Arial MT"/>
                <a:cs typeface="Arial MT"/>
              </a:rPr>
              <a:t>baik</a:t>
            </a:r>
            <a:r>
              <a:rPr sz="2100" b="1" spc="-5" dirty="0">
                <a:latin typeface="Arial MT"/>
                <a:cs typeface="Arial MT"/>
              </a:rPr>
              <a:t> </a:t>
            </a:r>
            <a:r>
              <a:rPr sz="2100" b="1" dirty="0" err="1">
                <a:latin typeface="Arial MT"/>
                <a:cs typeface="Arial MT"/>
              </a:rPr>
              <a:t>dalam</a:t>
            </a:r>
            <a:r>
              <a:rPr sz="2100" b="1" spc="-5" dirty="0">
                <a:latin typeface="Arial MT"/>
                <a:cs typeface="Arial MT"/>
              </a:rPr>
              <a:t> </a:t>
            </a:r>
            <a:r>
              <a:rPr sz="2100" b="1" spc="-20" dirty="0" err="1">
                <a:latin typeface="Arial MT"/>
                <a:cs typeface="Arial MT"/>
              </a:rPr>
              <a:t>ruang</a:t>
            </a:r>
            <a:r>
              <a:rPr lang="en-US" sz="2100" b="1" spc="-20" dirty="0">
                <a:latin typeface="Arial MT"/>
                <a:cs typeface="Arial MT"/>
              </a:rPr>
              <a:t> </a:t>
            </a:r>
            <a:r>
              <a:rPr sz="2100" b="1" dirty="0" err="1">
                <a:latin typeface="Arial MT"/>
                <a:cs typeface="Arial MT"/>
              </a:rPr>
              <a:t>lingkup</a:t>
            </a:r>
            <a:r>
              <a:rPr lang="en-US" sz="2100" b="1" spc="-30" dirty="0">
                <a:latin typeface="Arial MT"/>
                <a:cs typeface="Arial MT"/>
              </a:rPr>
              <a:t> </a:t>
            </a:r>
            <a:r>
              <a:rPr sz="2100" b="1" spc="-10" dirty="0" err="1">
                <a:latin typeface="Arial MT"/>
                <a:cs typeface="Arial MT"/>
              </a:rPr>
              <a:t>kecil</a:t>
            </a:r>
            <a:r>
              <a:rPr lang="en-US" sz="2100" b="1" spc="-10" dirty="0">
                <a:latin typeface="Arial MT"/>
                <a:cs typeface="Arial MT"/>
              </a:rPr>
              <a:t> </a:t>
            </a:r>
            <a:r>
              <a:rPr sz="2100" b="1" dirty="0" err="1">
                <a:latin typeface="Arial MT"/>
                <a:cs typeface="Arial MT"/>
              </a:rPr>
              <a:t>maupun</a:t>
            </a:r>
            <a:r>
              <a:rPr lang="en-US" sz="2100" b="1" spc="-45" dirty="0">
                <a:latin typeface="Arial MT"/>
                <a:cs typeface="Arial MT"/>
              </a:rPr>
              <a:t> </a:t>
            </a:r>
            <a:r>
              <a:rPr sz="2100" b="1" spc="-20" dirty="0" err="1">
                <a:latin typeface="Arial MT"/>
                <a:cs typeface="Arial MT"/>
              </a:rPr>
              <a:t>ruang</a:t>
            </a:r>
            <a:r>
              <a:rPr lang="en-US" sz="2100" b="1" spc="-20" dirty="0">
                <a:latin typeface="Arial MT"/>
                <a:cs typeface="Arial MT"/>
              </a:rPr>
              <a:t> </a:t>
            </a:r>
            <a:r>
              <a:rPr sz="2100" b="1" dirty="0" err="1">
                <a:latin typeface="Arial MT"/>
                <a:cs typeface="Arial MT"/>
              </a:rPr>
              <a:t>lingkup</a:t>
            </a:r>
            <a:r>
              <a:rPr sz="2100" b="1" spc="-25" dirty="0">
                <a:latin typeface="Arial MT"/>
                <a:cs typeface="Arial MT"/>
              </a:rPr>
              <a:t> </a:t>
            </a:r>
            <a:r>
              <a:rPr sz="2100" b="1" dirty="0">
                <a:latin typeface="Arial MT"/>
                <a:cs typeface="Arial MT"/>
              </a:rPr>
              <a:t>lebih</a:t>
            </a:r>
            <a:r>
              <a:rPr sz="2100" b="1" spc="-20" dirty="0">
                <a:latin typeface="Arial MT"/>
                <a:cs typeface="Arial MT"/>
              </a:rPr>
              <a:t> luas</a:t>
            </a:r>
            <a:endParaRPr sz="2100" b="1" dirty="0">
              <a:latin typeface="Arial MT"/>
              <a:cs typeface="Arial MT"/>
            </a:endParaRPr>
          </a:p>
        </p:txBody>
      </p:sp>
      <p:pic>
        <p:nvPicPr>
          <p:cNvPr id="32" name="object 16">
            <a:extLst>
              <a:ext uri="{FF2B5EF4-FFF2-40B4-BE49-F238E27FC236}">
                <a16:creationId xmlns:a16="http://schemas.microsoft.com/office/drawing/2014/main" id="{99DB6412-E9E1-A477-BF49-0C2CFC44A0DC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10801" y="6340806"/>
            <a:ext cx="2823563" cy="9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7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8434819" y="4052402"/>
            <a:ext cx="9292054" cy="5567945"/>
            <a:chOff x="0" y="0"/>
            <a:chExt cx="1560930" cy="96570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60930" cy="965708"/>
            </a:xfrm>
            <a:custGeom>
              <a:avLst/>
              <a:gdLst/>
              <a:ahLst/>
              <a:cxnLst/>
              <a:rect l="l" t="t" r="r" b="b"/>
              <a:pathLst>
                <a:path w="1560930" h="965708">
                  <a:moveTo>
                    <a:pt x="39189" y="0"/>
                  </a:moveTo>
                  <a:lnTo>
                    <a:pt x="1521741" y="0"/>
                  </a:lnTo>
                  <a:cubicBezTo>
                    <a:pt x="1543384" y="0"/>
                    <a:pt x="1560930" y="17545"/>
                    <a:pt x="1560930" y="39189"/>
                  </a:cubicBezTo>
                  <a:lnTo>
                    <a:pt x="1560930" y="926519"/>
                  </a:lnTo>
                  <a:cubicBezTo>
                    <a:pt x="1560930" y="948162"/>
                    <a:pt x="1543384" y="965708"/>
                    <a:pt x="1521741" y="965708"/>
                  </a:cubicBezTo>
                  <a:lnTo>
                    <a:pt x="39189" y="965708"/>
                  </a:lnTo>
                  <a:cubicBezTo>
                    <a:pt x="17545" y="965708"/>
                    <a:pt x="0" y="948162"/>
                    <a:pt x="0" y="926519"/>
                  </a:cubicBezTo>
                  <a:lnTo>
                    <a:pt x="0" y="39189"/>
                  </a:lnTo>
                  <a:cubicBezTo>
                    <a:pt x="0" y="17545"/>
                    <a:pt x="17545" y="0"/>
                    <a:pt x="39189" y="0"/>
                  </a:cubicBezTo>
                  <a:close/>
                </a:path>
              </a:pathLst>
            </a:custGeom>
            <a:solidFill>
              <a:srgbClr val="13638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60930" cy="1003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84828" y="3330318"/>
            <a:ext cx="9833888" cy="6121478"/>
            <a:chOff x="0" y="0"/>
            <a:chExt cx="1560930" cy="106602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60930" cy="1066024"/>
            </a:xfrm>
            <a:custGeom>
              <a:avLst/>
              <a:gdLst/>
              <a:ahLst/>
              <a:cxnLst/>
              <a:rect l="l" t="t" r="r" b="b"/>
              <a:pathLst>
                <a:path w="1560930" h="1066024">
                  <a:moveTo>
                    <a:pt x="56170" y="0"/>
                  </a:moveTo>
                  <a:lnTo>
                    <a:pt x="1504759" y="0"/>
                  </a:lnTo>
                  <a:cubicBezTo>
                    <a:pt x="1535781" y="0"/>
                    <a:pt x="1560930" y="25148"/>
                    <a:pt x="1560930" y="56170"/>
                  </a:cubicBezTo>
                  <a:lnTo>
                    <a:pt x="1560930" y="1009853"/>
                  </a:lnTo>
                  <a:cubicBezTo>
                    <a:pt x="1560930" y="1040875"/>
                    <a:pt x="1535781" y="1066024"/>
                    <a:pt x="1504759" y="1066024"/>
                  </a:cubicBezTo>
                  <a:lnTo>
                    <a:pt x="56170" y="1066024"/>
                  </a:lnTo>
                  <a:cubicBezTo>
                    <a:pt x="25148" y="1066024"/>
                    <a:pt x="0" y="1040875"/>
                    <a:pt x="0" y="1009853"/>
                  </a:cubicBezTo>
                  <a:lnTo>
                    <a:pt x="0" y="56170"/>
                  </a:lnTo>
                  <a:cubicBezTo>
                    <a:pt x="0" y="25148"/>
                    <a:pt x="25148" y="0"/>
                    <a:pt x="56170" y="0"/>
                  </a:cubicBezTo>
                  <a:close/>
                </a:path>
              </a:pathLst>
            </a:custGeom>
            <a:solidFill>
              <a:srgbClr val="C84A2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560930" cy="110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948794" y="4278854"/>
            <a:ext cx="8849273" cy="4395743"/>
            <a:chOff x="0" y="0"/>
            <a:chExt cx="675299" cy="63342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75299" cy="633428"/>
            </a:xfrm>
            <a:custGeom>
              <a:avLst/>
              <a:gdLst/>
              <a:ahLst/>
              <a:cxnLst/>
              <a:rect l="l" t="t" r="r" b="b"/>
              <a:pathLst>
                <a:path w="675299" h="633428">
                  <a:moveTo>
                    <a:pt x="90583" y="0"/>
                  </a:moveTo>
                  <a:lnTo>
                    <a:pt x="584716" y="0"/>
                  </a:lnTo>
                  <a:cubicBezTo>
                    <a:pt x="634744" y="0"/>
                    <a:pt x="675299" y="40555"/>
                    <a:pt x="675299" y="90583"/>
                  </a:cubicBezTo>
                  <a:lnTo>
                    <a:pt x="675299" y="542845"/>
                  </a:lnTo>
                  <a:cubicBezTo>
                    <a:pt x="675299" y="592873"/>
                    <a:pt x="634744" y="633428"/>
                    <a:pt x="584716" y="633428"/>
                  </a:cubicBezTo>
                  <a:lnTo>
                    <a:pt x="90583" y="633428"/>
                  </a:lnTo>
                  <a:cubicBezTo>
                    <a:pt x="40555" y="633428"/>
                    <a:pt x="0" y="592873"/>
                    <a:pt x="0" y="542845"/>
                  </a:cubicBezTo>
                  <a:lnTo>
                    <a:pt x="0" y="90583"/>
                  </a:lnTo>
                  <a:cubicBezTo>
                    <a:pt x="0" y="40555"/>
                    <a:pt x="40555" y="0"/>
                    <a:pt x="9058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675299" cy="671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286000" y="5007772"/>
            <a:ext cx="461265" cy="449739"/>
            <a:chOff x="0" y="0"/>
            <a:chExt cx="338684" cy="18470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38684" cy="184709"/>
            </a:xfrm>
            <a:custGeom>
              <a:avLst/>
              <a:gdLst/>
              <a:ahLst/>
              <a:cxnLst/>
              <a:rect l="l" t="t" r="r" b="b"/>
              <a:pathLst>
                <a:path w="338684" h="184709">
                  <a:moveTo>
                    <a:pt x="92354" y="0"/>
                  </a:moveTo>
                  <a:lnTo>
                    <a:pt x="246330" y="0"/>
                  </a:lnTo>
                  <a:cubicBezTo>
                    <a:pt x="297336" y="0"/>
                    <a:pt x="338684" y="41348"/>
                    <a:pt x="338684" y="92354"/>
                  </a:cubicBezTo>
                  <a:lnTo>
                    <a:pt x="338684" y="92354"/>
                  </a:lnTo>
                  <a:cubicBezTo>
                    <a:pt x="338684" y="116848"/>
                    <a:pt x="328954" y="140339"/>
                    <a:pt x="311634" y="157659"/>
                  </a:cubicBezTo>
                  <a:cubicBezTo>
                    <a:pt x="294314" y="174979"/>
                    <a:pt x="270824" y="184709"/>
                    <a:pt x="246330" y="184709"/>
                  </a:cubicBezTo>
                  <a:lnTo>
                    <a:pt x="92354" y="184709"/>
                  </a:lnTo>
                  <a:cubicBezTo>
                    <a:pt x="41348" y="184709"/>
                    <a:pt x="0" y="143360"/>
                    <a:pt x="0" y="92354"/>
                  </a:cubicBezTo>
                  <a:lnTo>
                    <a:pt x="0" y="92354"/>
                  </a:lnTo>
                  <a:cubicBezTo>
                    <a:pt x="0" y="41348"/>
                    <a:pt x="41348" y="0"/>
                    <a:pt x="92354" y="0"/>
                  </a:cubicBezTo>
                  <a:close/>
                </a:path>
              </a:pathLst>
            </a:custGeom>
            <a:solidFill>
              <a:srgbClr val="FFC00A"/>
            </a:solidFill>
            <a:ln cap="rnd">
              <a:noFill/>
              <a:prstDash val="solid"/>
              <a:round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338684" cy="222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2899510" y="4997532"/>
            <a:ext cx="7821932" cy="855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24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24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46" name="Freeform 25"/>
          <p:cNvSpPr/>
          <p:nvPr/>
        </p:nvSpPr>
        <p:spPr>
          <a:xfrm>
            <a:off x="15007004" y="5429816"/>
            <a:ext cx="2793678" cy="3271638"/>
          </a:xfrm>
          <a:custGeom>
            <a:avLst/>
            <a:gdLst/>
            <a:ahLst/>
            <a:cxnLst/>
            <a:rect l="l" t="t" r="r" b="b"/>
            <a:pathLst>
              <a:path w="433202" h="439596">
                <a:moveTo>
                  <a:pt x="0" y="0"/>
                </a:moveTo>
                <a:lnTo>
                  <a:pt x="433203" y="0"/>
                </a:lnTo>
                <a:lnTo>
                  <a:pt x="433203" y="439596"/>
                </a:lnTo>
                <a:lnTo>
                  <a:pt x="0" y="439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1">
            <a:extLst>
              <a:ext uri="{FF2B5EF4-FFF2-40B4-BE49-F238E27FC236}">
                <a16:creationId xmlns:a16="http://schemas.microsoft.com/office/drawing/2014/main" id="{24DCC94D-2DF1-91D2-6086-3758DCA11343}"/>
              </a:ext>
            </a:extLst>
          </p:cNvPr>
          <p:cNvSpPr/>
          <p:nvPr/>
        </p:nvSpPr>
        <p:spPr>
          <a:xfrm>
            <a:off x="2285999" y="5721910"/>
            <a:ext cx="461265" cy="449739"/>
          </a:xfrm>
          <a:custGeom>
            <a:avLst/>
            <a:gdLst/>
            <a:ahLst/>
            <a:cxnLst/>
            <a:rect l="l" t="t" r="r" b="b"/>
            <a:pathLst>
              <a:path w="338684" h="184709">
                <a:moveTo>
                  <a:pt x="92354" y="0"/>
                </a:moveTo>
                <a:lnTo>
                  <a:pt x="246330" y="0"/>
                </a:lnTo>
                <a:cubicBezTo>
                  <a:pt x="297336" y="0"/>
                  <a:pt x="338684" y="41348"/>
                  <a:pt x="338684" y="92354"/>
                </a:cubicBezTo>
                <a:lnTo>
                  <a:pt x="338684" y="92354"/>
                </a:lnTo>
                <a:cubicBezTo>
                  <a:pt x="338684" y="116848"/>
                  <a:pt x="328954" y="140339"/>
                  <a:pt x="311634" y="157659"/>
                </a:cubicBezTo>
                <a:cubicBezTo>
                  <a:pt x="294314" y="174979"/>
                  <a:pt x="270824" y="184709"/>
                  <a:pt x="246330" y="184709"/>
                </a:cubicBezTo>
                <a:lnTo>
                  <a:pt x="92354" y="184709"/>
                </a:lnTo>
                <a:cubicBezTo>
                  <a:pt x="41348" y="184709"/>
                  <a:pt x="0" y="143360"/>
                  <a:pt x="0" y="92354"/>
                </a:cubicBezTo>
                <a:lnTo>
                  <a:pt x="0" y="92354"/>
                </a:lnTo>
                <a:cubicBezTo>
                  <a:pt x="0" y="41348"/>
                  <a:pt x="41348" y="0"/>
                  <a:pt x="92354" y="0"/>
                </a:cubicBezTo>
                <a:close/>
              </a:path>
            </a:pathLst>
          </a:custGeom>
          <a:solidFill>
            <a:srgbClr val="FFC00A"/>
          </a:solidFill>
          <a:ln cap="rnd">
            <a:noFill/>
            <a:prstDash val="solid"/>
            <a:round/>
          </a:ln>
        </p:spPr>
      </p:sp>
      <p:sp>
        <p:nvSpPr>
          <p:cNvPr id="49" name="Freeform 41">
            <a:extLst>
              <a:ext uri="{FF2B5EF4-FFF2-40B4-BE49-F238E27FC236}">
                <a16:creationId xmlns:a16="http://schemas.microsoft.com/office/drawing/2014/main" id="{9F16D81A-72B0-3AFE-470C-818A6A82C35C}"/>
              </a:ext>
            </a:extLst>
          </p:cNvPr>
          <p:cNvSpPr/>
          <p:nvPr/>
        </p:nvSpPr>
        <p:spPr>
          <a:xfrm>
            <a:off x="2285997" y="7194364"/>
            <a:ext cx="461265" cy="449739"/>
          </a:xfrm>
          <a:custGeom>
            <a:avLst/>
            <a:gdLst/>
            <a:ahLst/>
            <a:cxnLst/>
            <a:rect l="l" t="t" r="r" b="b"/>
            <a:pathLst>
              <a:path w="338684" h="184709">
                <a:moveTo>
                  <a:pt x="92354" y="0"/>
                </a:moveTo>
                <a:lnTo>
                  <a:pt x="246330" y="0"/>
                </a:lnTo>
                <a:cubicBezTo>
                  <a:pt x="297336" y="0"/>
                  <a:pt x="338684" y="41348"/>
                  <a:pt x="338684" y="92354"/>
                </a:cubicBezTo>
                <a:lnTo>
                  <a:pt x="338684" y="92354"/>
                </a:lnTo>
                <a:cubicBezTo>
                  <a:pt x="338684" y="116848"/>
                  <a:pt x="328954" y="140339"/>
                  <a:pt x="311634" y="157659"/>
                </a:cubicBezTo>
                <a:cubicBezTo>
                  <a:pt x="294314" y="174979"/>
                  <a:pt x="270824" y="184709"/>
                  <a:pt x="246330" y="184709"/>
                </a:cubicBezTo>
                <a:lnTo>
                  <a:pt x="92354" y="184709"/>
                </a:lnTo>
                <a:cubicBezTo>
                  <a:pt x="41348" y="184709"/>
                  <a:pt x="0" y="143360"/>
                  <a:pt x="0" y="92354"/>
                </a:cubicBezTo>
                <a:lnTo>
                  <a:pt x="0" y="92354"/>
                </a:lnTo>
                <a:cubicBezTo>
                  <a:pt x="0" y="41348"/>
                  <a:pt x="41348" y="0"/>
                  <a:pt x="92354" y="0"/>
                </a:cubicBezTo>
                <a:close/>
              </a:path>
            </a:pathLst>
          </a:custGeom>
          <a:solidFill>
            <a:srgbClr val="FFC00A"/>
          </a:solidFill>
          <a:ln cap="rnd">
            <a:noFill/>
            <a:prstDash val="solid"/>
            <a:round/>
          </a:ln>
        </p:spPr>
      </p:sp>
      <p:sp>
        <p:nvSpPr>
          <p:cNvPr id="50" name="Freeform 41">
            <a:extLst>
              <a:ext uri="{FF2B5EF4-FFF2-40B4-BE49-F238E27FC236}">
                <a16:creationId xmlns:a16="http://schemas.microsoft.com/office/drawing/2014/main" id="{70CFF4E1-80F4-A93F-562B-8B20651ED670}"/>
              </a:ext>
            </a:extLst>
          </p:cNvPr>
          <p:cNvSpPr/>
          <p:nvPr/>
        </p:nvSpPr>
        <p:spPr>
          <a:xfrm>
            <a:off x="2285999" y="6503599"/>
            <a:ext cx="461265" cy="449739"/>
          </a:xfrm>
          <a:custGeom>
            <a:avLst/>
            <a:gdLst/>
            <a:ahLst/>
            <a:cxnLst/>
            <a:rect l="l" t="t" r="r" b="b"/>
            <a:pathLst>
              <a:path w="338684" h="184709">
                <a:moveTo>
                  <a:pt x="92354" y="0"/>
                </a:moveTo>
                <a:lnTo>
                  <a:pt x="246330" y="0"/>
                </a:lnTo>
                <a:cubicBezTo>
                  <a:pt x="297336" y="0"/>
                  <a:pt x="338684" y="41348"/>
                  <a:pt x="338684" y="92354"/>
                </a:cubicBezTo>
                <a:lnTo>
                  <a:pt x="338684" y="92354"/>
                </a:lnTo>
                <a:cubicBezTo>
                  <a:pt x="338684" y="116848"/>
                  <a:pt x="328954" y="140339"/>
                  <a:pt x="311634" y="157659"/>
                </a:cubicBezTo>
                <a:cubicBezTo>
                  <a:pt x="294314" y="174979"/>
                  <a:pt x="270824" y="184709"/>
                  <a:pt x="246330" y="184709"/>
                </a:cubicBezTo>
                <a:lnTo>
                  <a:pt x="92354" y="184709"/>
                </a:lnTo>
                <a:cubicBezTo>
                  <a:pt x="41348" y="184709"/>
                  <a:pt x="0" y="143360"/>
                  <a:pt x="0" y="92354"/>
                </a:cubicBezTo>
                <a:lnTo>
                  <a:pt x="0" y="92354"/>
                </a:lnTo>
                <a:cubicBezTo>
                  <a:pt x="0" y="41348"/>
                  <a:pt x="41348" y="0"/>
                  <a:pt x="92354" y="0"/>
                </a:cubicBezTo>
                <a:close/>
              </a:path>
            </a:pathLst>
          </a:custGeom>
          <a:solidFill>
            <a:srgbClr val="FFC00A"/>
          </a:solidFill>
          <a:ln cap="rnd">
            <a:noFill/>
            <a:prstDash val="solid"/>
            <a:round/>
          </a:ln>
        </p:spPr>
      </p:sp>
      <p:sp>
        <p:nvSpPr>
          <p:cNvPr id="53" name="TextBox 45">
            <a:extLst>
              <a:ext uri="{FF2B5EF4-FFF2-40B4-BE49-F238E27FC236}">
                <a16:creationId xmlns:a16="http://schemas.microsoft.com/office/drawing/2014/main" id="{A68B114F-8756-0ADB-D9ED-D413CC2E6C1B}"/>
              </a:ext>
            </a:extLst>
          </p:cNvPr>
          <p:cNvSpPr txBox="1"/>
          <p:nvPr/>
        </p:nvSpPr>
        <p:spPr>
          <a:xfrm>
            <a:off x="2899509" y="5694510"/>
            <a:ext cx="7821932" cy="418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sv-SE" sz="2400" b="1" dirty="0"/>
              <a:t>Tren dan Riset Terkini dalam BI &amp; DSS</a:t>
            </a:r>
            <a:endParaRPr lang="en-US" sz="24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54" name="TextBox 45">
            <a:extLst>
              <a:ext uri="{FF2B5EF4-FFF2-40B4-BE49-F238E27FC236}">
                <a16:creationId xmlns:a16="http://schemas.microsoft.com/office/drawing/2014/main" id="{B6667D72-EE41-ED02-4C47-32128B5092E9}"/>
              </a:ext>
            </a:extLst>
          </p:cNvPr>
          <p:cNvSpPr txBox="1"/>
          <p:nvPr/>
        </p:nvSpPr>
        <p:spPr>
          <a:xfrm>
            <a:off x="2904121" y="6476726"/>
            <a:ext cx="7821932" cy="418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2400" b="1" dirty="0" err="1"/>
              <a:t>Struktur</a:t>
            </a:r>
            <a:r>
              <a:rPr lang="en-ID" sz="2400" b="1" dirty="0"/>
              <a:t> dan Strategi </a:t>
            </a:r>
            <a:r>
              <a:rPr lang="en-ID" sz="2400" b="1" dirty="0" err="1"/>
              <a:t>Penulisan</a:t>
            </a:r>
            <a:r>
              <a:rPr lang="en-ID" sz="2400" b="1" dirty="0"/>
              <a:t> </a:t>
            </a:r>
            <a:r>
              <a:rPr lang="en-ID" sz="2400" b="1" dirty="0" err="1"/>
              <a:t>Ilmiah</a:t>
            </a:r>
            <a:endParaRPr lang="en-US" sz="24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55" name="TextBox 45">
            <a:extLst>
              <a:ext uri="{FF2B5EF4-FFF2-40B4-BE49-F238E27FC236}">
                <a16:creationId xmlns:a16="http://schemas.microsoft.com/office/drawing/2014/main" id="{73915F8E-0C23-2FA5-408C-6D3D35041ABF}"/>
              </a:ext>
            </a:extLst>
          </p:cNvPr>
          <p:cNvSpPr txBox="1"/>
          <p:nvPr/>
        </p:nvSpPr>
        <p:spPr>
          <a:xfrm>
            <a:off x="2899509" y="7194364"/>
            <a:ext cx="7821932" cy="418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2400" b="1" dirty="0" err="1"/>
              <a:t>Praktik</a:t>
            </a:r>
            <a:r>
              <a:rPr lang="en-ID" sz="2400" b="1" dirty="0"/>
              <a:t> </a:t>
            </a:r>
            <a:r>
              <a:rPr lang="en-ID" sz="2400" b="1" dirty="0" err="1"/>
              <a:t>Penulisan</a:t>
            </a:r>
            <a:endParaRPr lang="en-US" sz="24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56" name="TextBox 45">
            <a:extLst>
              <a:ext uri="{FF2B5EF4-FFF2-40B4-BE49-F238E27FC236}">
                <a16:creationId xmlns:a16="http://schemas.microsoft.com/office/drawing/2014/main" id="{EE8B77F9-EA8B-CCF2-2BF6-ED65FDAB593A}"/>
              </a:ext>
            </a:extLst>
          </p:cNvPr>
          <p:cNvSpPr txBox="1"/>
          <p:nvPr/>
        </p:nvSpPr>
        <p:spPr>
          <a:xfrm>
            <a:off x="2899509" y="7832755"/>
            <a:ext cx="7821932" cy="418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2400" b="1" dirty="0"/>
              <a:t>Tanya Jawab dan </a:t>
            </a:r>
            <a:r>
              <a:rPr lang="en-ID" sz="2400" b="1" dirty="0" err="1"/>
              <a:t>Penutup</a:t>
            </a:r>
            <a:endParaRPr lang="en-US" sz="24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57" name="Freeform 41">
            <a:extLst>
              <a:ext uri="{FF2B5EF4-FFF2-40B4-BE49-F238E27FC236}">
                <a16:creationId xmlns:a16="http://schemas.microsoft.com/office/drawing/2014/main" id="{D0DA06F0-D1E2-C287-27A0-D884E033B67B}"/>
              </a:ext>
            </a:extLst>
          </p:cNvPr>
          <p:cNvSpPr/>
          <p:nvPr/>
        </p:nvSpPr>
        <p:spPr>
          <a:xfrm>
            <a:off x="2285998" y="7885130"/>
            <a:ext cx="461265" cy="449739"/>
          </a:xfrm>
          <a:custGeom>
            <a:avLst/>
            <a:gdLst/>
            <a:ahLst/>
            <a:cxnLst/>
            <a:rect l="l" t="t" r="r" b="b"/>
            <a:pathLst>
              <a:path w="338684" h="184709">
                <a:moveTo>
                  <a:pt x="92354" y="0"/>
                </a:moveTo>
                <a:lnTo>
                  <a:pt x="246330" y="0"/>
                </a:lnTo>
                <a:cubicBezTo>
                  <a:pt x="297336" y="0"/>
                  <a:pt x="338684" y="41348"/>
                  <a:pt x="338684" y="92354"/>
                </a:cubicBezTo>
                <a:lnTo>
                  <a:pt x="338684" y="92354"/>
                </a:lnTo>
                <a:cubicBezTo>
                  <a:pt x="338684" y="116848"/>
                  <a:pt x="328954" y="140339"/>
                  <a:pt x="311634" y="157659"/>
                </a:cubicBezTo>
                <a:cubicBezTo>
                  <a:pt x="294314" y="174979"/>
                  <a:pt x="270824" y="184709"/>
                  <a:pt x="246330" y="184709"/>
                </a:cubicBezTo>
                <a:lnTo>
                  <a:pt x="92354" y="184709"/>
                </a:lnTo>
                <a:cubicBezTo>
                  <a:pt x="41348" y="184709"/>
                  <a:pt x="0" y="143360"/>
                  <a:pt x="0" y="92354"/>
                </a:cubicBezTo>
                <a:lnTo>
                  <a:pt x="0" y="92354"/>
                </a:lnTo>
                <a:cubicBezTo>
                  <a:pt x="0" y="41348"/>
                  <a:pt x="41348" y="0"/>
                  <a:pt x="92354" y="0"/>
                </a:cubicBezTo>
                <a:close/>
              </a:path>
            </a:pathLst>
          </a:custGeom>
          <a:solidFill>
            <a:srgbClr val="FFC00A"/>
          </a:solidFill>
          <a:ln cap="rnd">
            <a:noFill/>
            <a:prstDash val="solid"/>
            <a:round/>
          </a:ln>
        </p:spPr>
      </p:sp>
      <p:pic>
        <p:nvPicPr>
          <p:cNvPr id="5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BAA430E5-5457-804B-AB2E-877B1325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7">
            <a:extLst>
              <a:ext uri="{FF2B5EF4-FFF2-40B4-BE49-F238E27FC236}">
                <a16:creationId xmlns:a16="http://schemas.microsoft.com/office/drawing/2014/main" id="{B51737B6-0805-15EB-A8C1-70D1D08591FF}"/>
              </a:ext>
            </a:extLst>
          </p:cNvPr>
          <p:cNvGrpSpPr/>
          <p:nvPr/>
        </p:nvGrpSpPr>
        <p:grpSpPr>
          <a:xfrm>
            <a:off x="10952708" y="2435652"/>
            <a:ext cx="3877417" cy="6139637"/>
            <a:chOff x="0" y="0"/>
            <a:chExt cx="600713" cy="951190"/>
          </a:xfrm>
        </p:grpSpPr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92C47543-2351-9F15-57D0-AB69B8A29427}"/>
                </a:ext>
              </a:extLst>
            </p:cNvPr>
            <p:cNvSpPr/>
            <p:nvPr/>
          </p:nvSpPr>
          <p:spPr>
            <a:xfrm>
              <a:off x="0" y="0"/>
              <a:ext cx="600713" cy="951190"/>
            </a:xfrm>
            <a:custGeom>
              <a:avLst/>
              <a:gdLst/>
              <a:ahLst/>
              <a:cxnLst/>
              <a:rect l="l" t="t" r="r" b="b"/>
              <a:pathLst>
                <a:path w="600713" h="951190">
                  <a:moveTo>
                    <a:pt x="59900" y="0"/>
                  </a:moveTo>
                  <a:lnTo>
                    <a:pt x="540813" y="0"/>
                  </a:lnTo>
                  <a:cubicBezTo>
                    <a:pt x="573895" y="0"/>
                    <a:pt x="600713" y="26818"/>
                    <a:pt x="600713" y="59900"/>
                  </a:cubicBezTo>
                  <a:lnTo>
                    <a:pt x="600713" y="891290"/>
                  </a:lnTo>
                  <a:cubicBezTo>
                    <a:pt x="600713" y="924372"/>
                    <a:pt x="573895" y="951190"/>
                    <a:pt x="540813" y="951190"/>
                  </a:cubicBezTo>
                  <a:lnTo>
                    <a:pt x="59900" y="951190"/>
                  </a:lnTo>
                  <a:cubicBezTo>
                    <a:pt x="26818" y="951190"/>
                    <a:pt x="0" y="924372"/>
                    <a:pt x="0" y="891290"/>
                  </a:cubicBezTo>
                  <a:lnTo>
                    <a:pt x="0" y="59900"/>
                  </a:lnTo>
                  <a:cubicBezTo>
                    <a:pt x="0" y="26818"/>
                    <a:pt x="26818" y="0"/>
                    <a:pt x="59900" y="0"/>
                  </a:cubicBezTo>
                  <a:close/>
                </a:path>
              </a:pathLst>
            </a:custGeom>
            <a:blipFill>
              <a:blip r:embed="rId9"/>
              <a:stretch>
                <a:fillRect l="-1758" r="-1758"/>
              </a:stretch>
            </a:blipFill>
          </p:spPr>
        </p:sp>
      </p:grpSp>
      <p:sp>
        <p:nvSpPr>
          <p:cNvPr id="61" name="TextBox 13">
            <a:extLst>
              <a:ext uri="{FF2B5EF4-FFF2-40B4-BE49-F238E27FC236}">
                <a16:creationId xmlns:a16="http://schemas.microsoft.com/office/drawing/2014/main" id="{8B446A9F-6372-991D-6D78-49031A15D8DB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pic>
        <p:nvPicPr>
          <p:cNvPr id="63" name="Graphic 62" descr="Checkmark with solid fill">
            <a:extLst>
              <a:ext uri="{FF2B5EF4-FFF2-40B4-BE49-F238E27FC236}">
                <a16:creationId xmlns:a16="http://schemas.microsoft.com/office/drawing/2014/main" id="{C0C5F550-7573-979E-29C9-76C85AB6F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1557" y="4975488"/>
            <a:ext cx="486907" cy="486907"/>
          </a:xfrm>
          <a:prstGeom prst="rect">
            <a:avLst/>
          </a:prstGeom>
        </p:spPr>
      </p:pic>
      <p:pic>
        <p:nvPicPr>
          <p:cNvPr id="64" name="Graphic 63" descr="Checkmark with solid fill">
            <a:extLst>
              <a:ext uri="{FF2B5EF4-FFF2-40B4-BE49-F238E27FC236}">
                <a16:creationId xmlns:a16="http://schemas.microsoft.com/office/drawing/2014/main" id="{8AF35EF3-331A-356E-419A-8BB91C2A4B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7261" y="5694510"/>
            <a:ext cx="486907" cy="486907"/>
          </a:xfrm>
          <a:prstGeom prst="rect">
            <a:avLst/>
          </a:prstGeom>
        </p:spPr>
      </p:pic>
      <p:pic>
        <p:nvPicPr>
          <p:cNvPr id="65" name="Graphic 64" descr="Checkmark with solid fill">
            <a:extLst>
              <a:ext uri="{FF2B5EF4-FFF2-40B4-BE49-F238E27FC236}">
                <a16:creationId xmlns:a16="http://schemas.microsoft.com/office/drawing/2014/main" id="{64AC9F0D-BDF6-EDCF-C628-87D0372132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5997" y="6485015"/>
            <a:ext cx="486907" cy="486907"/>
          </a:xfrm>
          <a:prstGeom prst="rect">
            <a:avLst/>
          </a:prstGeom>
        </p:spPr>
      </p:pic>
      <p:pic>
        <p:nvPicPr>
          <p:cNvPr id="66" name="Graphic 65" descr="Checkmark with solid fill">
            <a:extLst>
              <a:ext uri="{FF2B5EF4-FFF2-40B4-BE49-F238E27FC236}">
                <a16:creationId xmlns:a16="http://schemas.microsoft.com/office/drawing/2014/main" id="{75CD57A4-05FB-12CD-1F8A-E94DE20B55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16477" y="7202291"/>
            <a:ext cx="486907" cy="486907"/>
          </a:xfrm>
          <a:prstGeom prst="rect">
            <a:avLst/>
          </a:prstGeom>
        </p:spPr>
      </p:pic>
      <p:pic>
        <p:nvPicPr>
          <p:cNvPr id="67" name="Graphic 66" descr="Checkmark with solid fill">
            <a:extLst>
              <a:ext uri="{FF2B5EF4-FFF2-40B4-BE49-F238E27FC236}">
                <a16:creationId xmlns:a16="http://schemas.microsoft.com/office/drawing/2014/main" id="{7C484FE4-CBF6-3477-D128-B0358FB584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36366" y="7870555"/>
            <a:ext cx="486907" cy="48690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23C69-76B0-4C6A-ECA9-04B699C60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6866AD-CC69-EBD9-3217-2012962B03B2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7ABDC9-6EC6-50EA-AC60-EAFF54F40489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B5E53E3-9EC7-CEE0-C26D-050E40CFEAE2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94A2468-7D27-A798-CA22-DFDE4B62D807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3BDDADE-BF60-E663-3179-E7CB143E0278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3ACDADB-B448-26FB-0344-6E0EA47DC9D0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762B7D2D-E17F-096E-7B22-5EF8B405E160}"/>
              </a:ext>
            </a:extLst>
          </p:cNvPr>
          <p:cNvGrpSpPr/>
          <p:nvPr/>
        </p:nvGrpSpPr>
        <p:grpSpPr>
          <a:xfrm>
            <a:off x="5134148" y="3005137"/>
            <a:ext cx="8381999" cy="6280871"/>
            <a:chOff x="0" y="-38100"/>
            <a:chExt cx="1545587" cy="662804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764E0D9-E374-9EE2-27BD-ECEB003D3121}"/>
                </a:ext>
              </a:extLst>
            </p:cNvPr>
            <p:cNvSpPr/>
            <p:nvPr/>
          </p:nvSpPr>
          <p:spPr>
            <a:xfrm>
              <a:off x="0" y="0"/>
              <a:ext cx="1545587" cy="624704"/>
            </a:xfrm>
            <a:custGeom>
              <a:avLst/>
              <a:gdLst/>
              <a:ahLst/>
              <a:cxnLst/>
              <a:rect l="l" t="t" r="r" b="b"/>
              <a:pathLst>
                <a:path w="1545587" h="624704">
                  <a:moveTo>
                    <a:pt x="40178" y="0"/>
                  </a:moveTo>
                  <a:lnTo>
                    <a:pt x="1505408" y="0"/>
                  </a:lnTo>
                  <a:cubicBezTo>
                    <a:pt x="1527598" y="0"/>
                    <a:pt x="1545587" y="17988"/>
                    <a:pt x="1545587" y="40178"/>
                  </a:cubicBezTo>
                  <a:lnTo>
                    <a:pt x="1545587" y="584525"/>
                  </a:lnTo>
                  <a:cubicBezTo>
                    <a:pt x="1545587" y="606715"/>
                    <a:pt x="1527598" y="624704"/>
                    <a:pt x="1505408" y="624704"/>
                  </a:cubicBezTo>
                  <a:lnTo>
                    <a:pt x="40178" y="624704"/>
                  </a:lnTo>
                  <a:cubicBezTo>
                    <a:pt x="17988" y="624704"/>
                    <a:pt x="0" y="606715"/>
                    <a:pt x="0" y="584525"/>
                  </a:cubicBezTo>
                  <a:lnTo>
                    <a:pt x="0" y="40178"/>
                  </a:lnTo>
                  <a:cubicBezTo>
                    <a:pt x="0" y="17988"/>
                    <a:pt x="17988" y="0"/>
                    <a:pt x="40178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CD2DB9B7-0B9E-41D9-4DFD-14456B2AA84F}"/>
                </a:ext>
              </a:extLst>
            </p:cNvPr>
            <p:cNvSpPr txBox="1"/>
            <p:nvPr/>
          </p:nvSpPr>
          <p:spPr>
            <a:xfrm>
              <a:off x="0" y="-38100"/>
              <a:ext cx="1545587" cy="662804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579F14E1-2D61-CB9C-E72A-D9A92F8CD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E7B00C14-5390-FE45-F2F6-1B7B9A0AFA72}"/>
              </a:ext>
            </a:extLst>
          </p:cNvPr>
          <p:cNvSpPr txBox="1"/>
          <p:nvPr/>
        </p:nvSpPr>
        <p:spPr>
          <a:xfrm>
            <a:off x="4846810" y="271978"/>
            <a:ext cx="12005164" cy="511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 err="1"/>
              <a:t>Struktur</a:t>
            </a:r>
            <a:r>
              <a:rPr lang="en-ID" sz="4800" b="1" dirty="0"/>
              <a:t> dan Strategi </a:t>
            </a:r>
            <a:r>
              <a:rPr lang="en-ID" sz="4800" b="1" dirty="0" err="1"/>
              <a:t>Penulisan</a:t>
            </a:r>
            <a:r>
              <a:rPr lang="en-ID" sz="4800" b="1" dirty="0"/>
              <a:t> </a:t>
            </a:r>
            <a:r>
              <a:rPr lang="en-ID" sz="4800" b="1" dirty="0" err="1"/>
              <a:t>Ilmiah</a:t>
            </a: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41" name="Group 17">
            <a:extLst>
              <a:ext uri="{FF2B5EF4-FFF2-40B4-BE49-F238E27FC236}">
                <a16:creationId xmlns:a16="http://schemas.microsoft.com/office/drawing/2014/main" id="{E8A4DE52-0CB2-B4D2-94C4-1D71711C6AC1}"/>
              </a:ext>
            </a:extLst>
          </p:cNvPr>
          <p:cNvGrpSpPr/>
          <p:nvPr/>
        </p:nvGrpSpPr>
        <p:grpSpPr>
          <a:xfrm>
            <a:off x="3763730" y="3179509"/>
            <a:ext cx="1083080" cy="1040205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3DB43D0C-3383-5C4A-C0CF-1BA3E6165F93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3AD8548F-F29F-9EA1-B210-B2CBB6DEA0BA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42F34C22-CD3C-ECAB-D203-6D3B2E2FB8D6}"/>
              </a:ext>
            </a:extLst>
          </p:cNvPr>
          <p:cNvSpPr txBox="1"/>
          <p:nvPr/>
        </p:nvSpPr>
        <p:spPr>
          <a:xfrm>
            <a:off x="3837573" y="3528594"/>
            <a:ext cx="9353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5</a:t>
            </a:r>
          </a:p>
        </p:txBody>
      </p:sp>
      <p:sp>
        <p:nvSpPr>
          <p:cNvPr id="144" name="TextBox 39">
            <a:extLst>
              <a:ext uri="{FF2B5EF4-FFF2-40B4-BE49-F238E27FC236}">
                <a16:creationId xmlns:a16="http://schemas.microsoft.com/office/drawing/2014/main" id="{DEB55CA8-FA9C-3D09-883F-7B362E02C0C3}"/>
              </a:ext>
            </a:extLst>
          </p:cNvPr>
          <p:cNvSpPr txBox="1"/>
          <p:nvPr/>
        </p:nvSpPr>
        <p:spPr>
          <a:xfrm>
            <a:off x="6959969" y="2287174"/>
            <a:ext cx="8381999" cy="465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Sumber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Informasi</a:t>
            </a:r>
            <a:endParaRPr lang="en-US" sz="36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E59FDB-DA7B-F63A-62B9-DFD5A2DC040C}"/>
              </a:ext>
            </a:extLst>
          </p:cNvPr>
          <p:cNvGrpSpPr/>
          <p:nvPr/>
        </p:nvGrpSpPr>
        <p:grpSpPr>
          <a:xfrm>
            <a:off x="4114950" y="1174411"/>
            <a:ext cx="9162060" cy="359714"/>
            <a:chOff x="4114950" y="1174411"/>
            <a:chExt cx="9162060" cy="359714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DFEA9E01-7586-0668-E1B9-A29934133405}"/>
                </a:ext>
              </a:extLst>
            </p:cNvPr>
            <p:cNvSpPr txBox="1"/>
            <p:nvPr/>
          </p:nvSpPr>
          <p:spPr>
            <a:xfrm>
              <a:off x="4114950" y="1174411"/>
              <a:ext cx="2820666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Pedoman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E5F9060-8958-1B42-558F-678809DAA7DA}"/>
                </a:ext>
              </a:extLst>
            </p:cNvPr>
            <p:cNvSpPr txBox="1"/>
            <p:nvPr/>
          </p:nvSpPr>
          <p:spPr>
            <a:xfrm>
              <a:off x="6407459" y="1174411"/>
              <a:ext cx="1873885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Sistematika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7E18238C-337D-CDDB-D605-BE5715F0FC74}"/>
                </a:ext>
              </a:extLst>
            </p:cNvPr>
            <p:cNvSpPr txBox="1"/>
            <p:nvPr/>
          </p:nvSpPr>
          <p:spPr>
            <a:xfrm>
              <a:off x="9727300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25B72258-B424-1940-388C-53C595BE1F4C}"/>
                </a:ext>
              </a:extLst>
            </p:cNvPr>
            <p:cNvSpPr txBox="1"/>
            <p:nvPr/>
          </p:nvSpPr>
          <p:spPr>
            <a:xfrm>
              <a:off x="8381572" y="1174411"/>
              <a:ext cx="1245500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Tahapan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9D00DDE4-7B64-3756-51E2-00098B54BB90}"/>
                </a:ext>
              </a:extLst>
            </p:cNvPr>
            <p:cNvSpPr txBox="1"/>
            <p:nvPr/>
          </p:nvSpPr>
          <p:spPr>
            <a:xfrm>
              <a:off x="10972800" y="1174411"/>
              <a:ext cx="2304210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Sumber</a:t>
              </a:r>
              <a:r>
                <a:rPr lang="en-US" sz="2100" dirty="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Informasi</a:t>
              </a:r>
              <a:endParaRPr lang="en-US" sz="2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9" name="object 2">
            <a:extLst>
              <a:ext uri="{FF2B5EF4-FFF2-40B4-BE49-F238E27FC236}">
                <a16:creationId xmlns:a16="http://schemas.microsoft.com/office/drawing/2014/main" id="{FE50D5F2-B746-DBC0-F916-48A7E0C7A61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72518" y="7519134"/>
            <a:ext cx="5449823" cy="1010412"/>
          </a:xfrm>
          <a:prstGeom prst="rect">
            <a:avLst/>
          </a:prstGeom>
        </p:spPr>
      </p:pic>
      <p:grpSp>
        <p:nvGrpSpPr>
          <p:cNvPr id="11" name="object 4">
            <a:extLst>
              <a:ext uri="{FF2B5EF4-FFF2-40B4-BE49-F238E27FC236}">
                <a16:creationId xmlns:a16="http://schemas.microsoft.com/office/drawing/2014/main" id="{4B835158-161D-1964-B921-A7BC0AF8A3BF}"/>
              </a:ext>
            </a:extLst>
          </p:cNvPr>
          <p:cNvGrpSpPr/>
          <p:nvPr/>
        </p:nvGrpSpPr>
        <p:grpSpPr>
          <a:xfrm>
            <a:off x="6615545" y="4006315"/>
            <a:ext cx="5544820" cy="990600"/>
            <a:chOff x="3144011" y="1376172"/>
            <a:chExt cx="5544820" cy="990600"/>
          </a:xfrm>
        </p:grpSpPr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64B380C0-EEBD-363B-25A4-AE4E11FB911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8435" y="1376172"/>
              <a:ext cx="5199888" cy="990600"/>
            </a:xfrm>
            <a:prstGeom prst="rect">
              <a:avLst/>
            </a:prstGeom>
          </p:spPr>
        </p:pic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D2ED3007-9E3A-BAED-2500-EBA75B032DF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4011" y="1376172"/>
              <a:ext cx="990600" cy="990600"/>
            </a:xfrm>
            <a:prstGeom prst="rect">
              <a:avLst/>
            </a:prstGeom>
          </p:spPr>
        </p:pic>
      </p:grpSp>
      <p:grpSp>
        <p:nvGrpSpPr>
          <p:cNvPr id="23" name="object 7">
            <a:extLst>
              <a:ext uri="{FF2B5EF4-FFF2-40B4-BE49-F238E27FC236}">
                <a16:creationId xmlns:a16="http://schemas.microsoft.com/office/drawing/2014/main" id="{5AB97661-ED0C-0D24-CCAE-69EA12812A13}"/>
              </a:ext>
            </a:extLst>
          </p:cNvPr>
          <p:cNvGrpSpPr/>
          <p:nvPr/>
        </p:nvGrpSpPr>
        <p:grpSpPr>
          <a:xfrm>
            <a:off x="6550013" y="5178270"/>
            <a:ext cx="5697220" cy="989330"/>
            <a:chOff x="3078479" y="2548127"/>
            <a:chExt cx="5697220" cy="989330"/>
          </a:xfrm>
        </p:grpSpPr>
        <p:pic>
          <p:nvPicPr>
            <p:cNvPr id="25" name="object 8">
              <a:extLst>
                <a:ext uri="{FF2B5EF4-FFF2-40B4-BE49-F238E27FC236}">
                  <a16:creationId xmlns:a16="http://schemas.microsoft.com/office/drawing/2014/main" id="{40106C85-42FC-1ADA-F7CB-18018AD6DEB0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10127" y="2548127"/>
              <a:ext cx="5465064" cy="989076"/>
            </a:xfrm>
            <a:prstGeom prst="rect">
              <a:avLst/>
            </a:prstGeom>
          </p:spPr>
        </p:pic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AE0EA6DA-E4DF-2024-E332-5E90B512C9E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8479" y="2548127"/>
              <a:ext cx="989075" cy="989076"/>
            </a:xfrm>
            <a:prstGeom prst="rect">
              <a:avLst/>
            </a:prstGeom>
          </p:spPr>
        </p:pic>
      </p:grpSp>
      <p:grpSp>
        <p:nvGrpSpPr>
          <p:cNvPr id="35" name="object 10">
            <a:extLst>
              <a:ext uri="{FF2B5EF4-FFF2-40B4-BE49-F238E27FC236}">
                <a16:creationId xmlns:a16="http://schemas.microsoft.com/office/drawing/2014/main" id="{5C1CDD83-F0E0-C7AD-CE4C-EF5D20020FB7}"/>
              </a:ext>
            </a:extLst>
          </p:cNvPr>
          <p:cNvGrpSpPr/>
          <p:nvPr/>
        </p:nvGrpSpPr>
        <p:grpSpPr>
          <a:xfrm>
            <a:off x="6513438" y="6348702"/>
            <a:ext cx="5709285" cy="1010919"/>
            <a:chOff x="3041904" y="3718559"/>
            <a:chExt cx="5709285" cy="1010919"/>
          </a:xfrm>
        </p:grpSpPr>
        <p:pic>
          <p:nvPicPr>
            <p:cNvPr id="36" name="object 11">
              <a:extLst>
                <a:ext uri="{FF2B5EF4-FFF2-40B4-BE49-F238E27FC236}">
                  <a16:creationId xmlns:a16="http://schemas.microsoft.com/office/drawing/2014/main" id="{75050574-8BFA-0B1D-094A-556C4115D67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00984" y="3718559"/>
              <a:ext cx="5449823" cy="1010412"/>
            </a:xfrm>
            <a:prstGeom prst="rect">
              <a:avLst/>
            </a:prstGeom>
          </p:spPr>
        </p:pic>
        <p:pic>
          <p:nvPicPr>
            <p:cNvPr id="37" name="object 12">
              <a:extLst>
                <a:ext uri="{FF2B5EF4-FFF2-40B4-BE49-F238E27FC236}">
                  <a16:creationId xmlns:a16="http://schemas.microsoft.com/office/drawing/2014/main" id="{B877472D-4A0E-4C97-26D2-88DD221D542F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1904" y="3718559"/>
              <a:ext cx="990599" cy="990600"/>
            </a:xfrm>
            <a:prstGeom prst="rect">
              <a:avLst/>
            </a:prstGeom>
          </p:spPr>
        </p:pic>
      </p:grpSp>
      <p:sp>
        <p:nvSpPr>
          <p:cNvPr id="38" name="object 13">
            <a:extLst>
              <a:ext uri="{FF2B5EF4-FFF2-40B4-BE49-F238E27FC236}">
                <a16:creationId xmlns:a16="http://schemas.microsoft.com/office/drawing/2014/main" id="{FE7EC4EC-C6E3-4B11-459B-BE3A9FF38479}"/>
              </a:ext>
            </a:extLst>
          </p:cNvPr>
          <p:cNvSpPr txBox="1"/>
          <p:nvPr/>
        </p:nvSpPr>
        <p:spPr>
          <a:xfrm>
            <a:off x="7464160" y="4263998"/>
            <a:ext cx="4526280" cy="40405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6345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Jurnal/</a:t>
            </a:r>
            <a:r>
              <a:rPr sz="23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Prosiding</a:t>
            </a: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2300">
              <a:latin typeface="Arial MT"/>
              <a:cs typeface="Arial MT"/>
            </a:endParaRPr>
          </a:p>
          <a:p>
            <a:pPr marL="34925" algn="ctr">
              <a:lnSpc>
                <a:spcPct val="100000"/>
              </a:lnSpc>
            </a:pP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Buku</a:t>
            </a: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625"/>
              </a:spcBef>
            </a:pPr>
            <a:endParaRPr sz="2300">
              <a:latin typeface="Arial MT"/>
              <a:cs typeface="Arial MT"/>
            </a:endParaRPr>
          </a:p>
          <a:p>
            <a:pPr marL="635" algn="ctr">
              <a:lnSpc>
                <a:spcPts val="2570"/>
              </a:lnSpc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Publikasi:</a:t>
            </a:r>
            <a:r>
              <a:rPr sz="23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surat</a:t>
            </a:r>
            <a:r>
              <a:rPr sz="23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kabar,</a:t>
            </a:r>
            <a:r>
              <a:rPr sz="23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majalah,</a:t>
            </a:r>
            <a:endParaRPr sz="2300">
              <a:latin typeface="Arial MT"/>
              <a:cs typeface="Arial MT"/>
            </a:endParaRPr>
          </a:p>
          <a:p>
            <a:pPr marL="1270" algn="ctr">
              <a:lnSpc>
                <a:spcPts val="2570"/>
              </a:lnSpc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radio,</a:t>
            </a:r>
            <a:r>
              <a:rPr sz="23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TV</a:t>
            </a: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35"/>
              </a:spcBef>
            </a:pPr>
            <a:endParaRPr sz="2300">
              <a:latin typeface="Arial MT"/>
              <a:cs typeface="Arial MT"/>
            </a:endParaRPr>
          </a:p>
          <a:p>
            <a:pPr marL="12700" marR="5080" algn="ctr">
              <a:lnSpc>
                <a:spcPts val="2380"/>
              </a:lnSpc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Pengalaman</a:t>
            </a:r>
            <a:r>
              <a:rPr sz="23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Kerja,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Kejadian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nyata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pada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kehidupan</a:t>
            </a:r>
            <a:r>
              <a:rPr sz="23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sehari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hari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39" name="object 14">
            <a:extLst>
              <a:ext uri="{FF2B5EF4-FFF2-40B4-BE49-F238E27FC236}">
                <a16:creationId xmlns:a16="http://schemas.microsoft.com/office/drawing/2014/main" id="{6FEC181E-6AAD-99A7-2266-22548908E7A0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49429" y="7532851"/>
            <a:ext cx="989076" cy="938784"/>
          </a:xfrm>
          <a:prstGeom prst="rect">
            <a:avLst/>
          </a:prstGeom>
        </p:spPr>
      </p:pic>
      <p:sp>
        <p:nvSpPr>
          <p:cNvPr id="40" name="TextBox 20">
            <a:extLst>
              <a:ext uri="{FF2B5EF4-FFF2-40B4-BE49-F238E27FC236}">
                <a16:creationId xmlns:a16="http://schemas.microsoft.com/office/drawing/2014/main" id="{AFD9C6CA-DBEC-777C-8B84-2C7E0579244E}"/>
              </a:ext>
            </a:extLst>
          </p:cNvPr>
          <p:cNvSpPr txBox="1"/>
          <p:nvPr/>
        </p:nvSpPr>
        <p:spPr>
          <a:xfrm>
            <a:off x="6616177" y="4182628"/>
            <a:ext cx="9353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1</a:t>
            </a:r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53078DFE-CC90-5926-C94D-EFC1B838BB07}"/>
              </a:ext>
            </a:extLst>
          </p:cNvPr>
          <p:cNvSpPr txBox="1"/>
          <p:nvPr/>
        </p:nvSpPr>
        <p:spPr>
          <a:xfrm>
            <a:off x="6572156" y="5354757"/>
            <a:ext cx="9353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2</a:t>
            </a:r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D65C43F4-2223-D549-9A59-193FAA2A4E02}"/>
              </a:ext>
            </a:extLst>
          </p:cNvPr>
          <p:cNvSpPr txBox="1"/>
          <p:nvPr/>
        </p:nvSpPr>
        <p:spPr>
          <a:xfrm>
            <a:off x="6550013" y="6548887"/>
            <a:ext cx="9353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3</a:t>
            </a: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F23E391D-4CA2-27CE-1343-B2A30E840B4F}"/>
              </a:ext>
            </a:extLst>
          </p:cNvPr>
          <p:cNvSpPr txBox="1"/>
          <p:nvPr/>
        </p:nvSpPr>
        <p:spPr>
          <a:xfrm>
            <a:off x="6493828" y="7729066"/>
            <a:ext cx="935394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3816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E3B73-CD1B-140E-87E7-8762BB37C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F41E8C5-29FC-1C8C-4EB4-33661D7F7171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860D433-79C6-CF95-C3A3-37C70BBBCA46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F384793-EC5C-0E55-8CC0-0D16E0A96242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350EB57-B237-911A-223F-92B40EDE738E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99A25AE-F6D0-10C6-800B-CA8793C6175B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4EF803C-BB0B-8A17-D653-150FC3764C62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0E5C52D-EE8C-A6B3-1A77-F1EB3BA54D84}"/>
              </a:ext>
            </a:extLst>
          </p:cNvPr>
          <p:cNvSpPr txBox="1"/>
          <p:nvPr/>
        </p:nvSpPr>
        <p:spPr>
          <a:xfrm>
            <a:off x="786085" y="4876471"/>
            <a:ext cx="5814470" cy="534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5400" b="1" dirty="0" err="1"/>
              <a:t>Praktik</a:t>
            </a:r>
            <a:r>
              <a:rPr lang="en-ID" sz="5400" b="1" dirty="0"/>
              <a:t> </a:t>
            </a:r>
            <a:r>
              <a:rPr lang="en-ID" sz="5400" b="1" dirty="0" err="1"/>
              <a:t>Penulisan</a:t>
            </a:r>
            <a:endParaRPr lang="en-US" sz="54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pic>
        <p:nvPicPr>
          <p:cNvPr id="4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BC4EAF68-FCD6-0526-7B90-DDE5F63B6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1A734350-6FF1-9E8F-07CD-EA12FA8BEA90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E2C6D81A-F563-D962-BBA1-8B60D02F6741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A7853-13D3-6E04-554A-7F8CDCFD0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5565" y="3021886"/>
            <a:ext cx="5671778" cy="687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69F39B-AF0A-9182-AD7F-1EBA80B99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2193567"/>
            <a:ext cx="5814470" cy="7223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EA413D-4009-DA49-379B-1D78CF89CB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9103" y="1706581"/>
            <a:ext cx="5700254" cy="687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250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93B3F-3E45-80F8-11F0-086E57C72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BD447A-D310-4CE9-2444-8C33F7F18608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3A2CF4-B3E2-4D4F-2CC5-6EF4C06CC76D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932AE8E-B3D0-2E57-F9E9-219D6CBA0BAF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BAC78BC-DB4D-4253-EF3F-2BB9FF5E48B3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C47929C-8699-A23B-D8D8-6A4FC64390C2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2455F258-8F16-F9BE-EE0F-6A4CCCC8AC1A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4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B034563D-CA9B-EA4C-EC6D-C5888862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B6A2B764-1D6A-22C1-C446-35B5640ADAC1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D734954B-4616-4473-1CA8-30863FE6EE63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B977D2-69B2-4B68-6A09-9C6036A82924}"/>
              </a:ext>
            </a:extLst>
          </p:cNvPr>
          <p:cNvSpPr txBox="1"/>
          <p:nvPr/>
        </p:nvSpPr>
        <p:spPr>
          <a:xfrm>
            <a:off x="-304800" y="4755830"/>
            <a:ext cx="9276346" cy="83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WEBSITE PENERAPAN METODE TOPSIS DALAM</a:t>
            </a:r>
            <a:endParaRPr lang="en-ID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PEMILIHAN VGA KOMPUTER</a:t>
            </a:r>
            <a:endParaRPr lang="en-ID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8DAE6F-5705-3467-E239-2CC38E748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888" y="1859118"/>
            <a:ext cx="6081111" cy="8105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024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F6DFC-DF97-DC57-CA19-D48296B9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E77783-5BAC-17CA-8E85-810924BF4CA8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F14FD18-1F31-3958-A5AF-FB49A021AC39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5FE6CD-CDDF-CC63-58EF-07343A6BA332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2766255-DFCB-C55B-0EA9-1FF11D8DA677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653C5EE-DBD9-7E69-10BD-F5F4531BF639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E748121-2D81-921B-597D-9C08E4401974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4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D32B3B4F-0A28-5A90-0B35-1664A2BFF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F5CEB4C3-023E-CC0A-CAE3-FF81C0AC6F0E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13830996-CD27-122C-C857-0642A9BA7AD3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592FDF-1518-B784-6975-5F8CC9E46863}"/>
              </a:ext>
            </a:extLst>
          </p:cNvPr>
          <p:cNvSpPr txBox="1"/>
          <p:nvPr/>
        </p:nvSpPr>
        <p:spPr>
          <a:xfrm>
            <a:off x="-304800" y="4755830"/>
            <a:ext cx="9276346" cy="83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WEBSITE PENERAPAN METODE TOPSIS DALAM</a:t>
            </a:r>
            <a:endParaRPr lang="en-ID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PEMILIHAN VGA KOMPUTER</a:t>
            </a:r>
            <a:endParaRPr lang="en-ID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4BA560-C04F-1A2D-C118-B654FB312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6084" y="2019300"/>
            <a:ext cx="5845047" cy="766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880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5233-5A5C-9027-3890-9631F07A3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8FFDE2-9D67-BD99-E6DA-635174F98E8A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C5A6D21-83D4-C0EA-5822-C91F7B8FE432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1396317-F1C2-0E5E-54D6-B0BB198E9DE0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74F8912-9FED-0967-CB0C-F533F4CAF5A9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254D350-566C-986B-97BE-D9C2BE78D986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0740A05-E06A-5429-C8D2-19F3FF7BE854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4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C262E064-4434-FD2C-BE68-5905B98F6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97FB686D-EA7D-7347-99AF-A06A5E8E65A7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BA1ADB0F-5D00-BB6D-3C7F-1E84F26A4D18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F1A0AB-4BFC-6711-07E3-C98F54973C7B}"/>
              </a:ext>
            </a:extLst>
          </p:cNvPr>
          <p:cNvSpPr txBox="1"/>
          <p:nvPr/>
        </p:nvSpPr>
        <p:spPr>
          <a:xfrm>
            <a:off x="-304800" y="4755830"/>
            <a:ext cx="9276346" cy="1271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VISUALISASI DATA FASILITAS LAYANAN KESEHATAN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DAERAH KOTA TANGERANG SELATAN MENGGUNAKAN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APLIKASI MICROSOFT POWER BI </a:t>
            </a:r>
            <a:endParaRPr lang="en-ID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C833A-79A2-1BF3-851F-2C485424A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1963572"/>
            <a:ext cx="6401355" cy="7933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32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F7418-09CA-ABD0-84E6-29C8501A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E10D8FB-CC4D-FB6F-1D05-86EC6B8C52E6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753FA06-D1D5-E7C9-E393-E414DFE90226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6119B42-11A3-56E1-A954-6272815968A5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64AE182-4E9D-1948-D154-E9F6F2F66D6C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E2FE0E5-6847-8FE6-933D-477A9545A862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E580566-C6F9-1DF9-E6B8-EAB8520C95A4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4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C5C5983D-FCB2-C1CD-7C6C-7DE9B267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394E507A-EC51-CF94-96C4-B39ABD2875B3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1EC28E09-346E-5B3C-D2A8-7C23D348E52A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A2EEA-74F9-EFA3-774E-B0202EA4CDDD}"/>
              </a:ext>
            </a:extLst>
          </p:cNvPr>
          <p:cNvSpPr txBox="1"/>
          <p:nvPr/>
        </p:nvSpPr>
        <p:spPr>
          <a:xfrm>
            <a:off x="-304800" y="4755830"/>
            <a:ext cx="9276346" cy="1271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VISUALISASI DATA FASILITAS LAYANAN KESEHATAN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DAERAH KOTA TANGERANG SELATAN MENGGUNAKAN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APLIKASI MICROSOFT POWER BI </a:t>
            </a:r>
            <a:endParaRPr lang="en-ID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5F004D-37A2-60D2-6111-6511B302F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458" y="2068215"/>
            <a:ext cx="5574696" cy="7037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5BC06B-9AC7-5624-1F85-A75F719DA3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3005582"/>
            <a:ext cx="5296900" cy="6857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0813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B0355-BEA0-68D6-CD5D-ECD7FD1D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FEA6AFB-E353-CE2D-99E6-36353AED2A85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9A1300B-7D10-EEE9-1A3F-F74779AACEE2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785793-2C55-DECC-6227-9A835A7B05F8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3236908-4F45-C353-5BBD-1C6E5AA0F955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3812706-6D5D-0C7C-FCBB-4EF5A134311D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2027283-4A9A-3856-3F11-627B47770194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4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F9D2CE4-8592-7BDF-69A8-FFA5C671C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9F622C71-1962-3448-9D15-80370F02C05F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EC64DA0-933B-205D-8DCE-F04AB587A6CA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528F6F-7D00-6D47-56FA-333C0382C7DF}"/>
              </a:ext>
            </a:extLst>
          </p:cNvPr>
          <p:cNvSpPr txBox="1"/>
          <p:nvPr/>
        </p:nvSpPr>
        <p:spPr>
          <a:xfrm>
            <a:off x="381000" y="4755830"/>
            <a:ext cx="7543800" cy="1169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VISUALISASI DATA INDEKS SAHAM SYARIAH JAKARTA ISLAMIC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INDEX (JII) DENGAN GOOGLE LOOKER STUDIO</a:t>
            </a:r>
            <a:endParaRPr lang="en-ID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55E84-4307-E19A-7ECD-4399BCFAF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200" y="2002515"/>
            <a:ext cx="5684214" cy="7860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03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B9C6-B41A-C3EA-FFA2-A8366893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DBAAFF-25F8-7519-944B-7177526AD2F4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754962F-51DE-7ADC-638D-A8BC1B513993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9C02864-82E0-E68F-CDF1-FEC5DD63A28C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F917916-87DC-3C64-7748-FA7F84E3240C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F9F712A-98DC-4443-D96D-89C97067B89B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4D0512A-8446-3D80-5090-6981F4DCF9C2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4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B2EA3B15-3132-2881-6ABA-716B15639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EA56AB0A-474D-DCA3-F14A-F742ECCA3310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FE30C64-DA11-77CE-EFF2-893E110BAF11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80ACC-C4C9-6304-B97B-FC6BAF668A5C}"/>
              </a:ext>
            </a:extLst>
          </p:cNvPr>
          <p:cNvSpPr txBox="1"/>
          <p:nvPr/>
        </p:nvSpPr>
        <p:spPr>
          <a:xfrm>
            <a:off x="381000" y="4755830"/>
            <a:ext cx="7543800" cy="1169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VISUALISASI DATA INDEKS SAHAM SYARIAH JAKARTA ISLAMIC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nn-NO" sz="2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INDEX (JII) DENGAN GOOGLE LOOKER STUDIO</a:t>
            </a:r>
            <a:endParaRPr lang="en-ID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1B72D-0C57-8F20-CFDB-5C98B97B6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710" y="2019300"/>
            <a:ext cx="4929690" cy="690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92FC66-669D-D23D-85C0-4B959AC6F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38386" y="3086100"/>
            <a:ext cx="4320914" cy="667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18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379485" y="5866509"/>
            <a:ext cx="4228948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End Presentation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4126" y="2860491"/>
            <a:ext cx="6808415" cy="7426509"/>
            <a:chOff x="0" y="0"/>
            <a:chExt cx="1793163" cy="19559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93163" cy="1955953"/>
            </a:xfrm>
            <a:custGeom>
              <a:avLst/>
              <a:gdLst/>
              <a:ahLst/>
              <a:cxnLst/>
              <a:rect l="l" t="t" r="r" b="b"/>
              <a:pathLst>
                <a:path w="1793163" h="1955953">
                  <a:moveTo>
                    <a:pt x="57993" y="0"/>
                  </a:moveTo>
                  <a:lnTo>
                    <a:pt x="1735170" y="0"/>
                  </a:lnTo>
                  <a:cubicBezTo>
                    <a:pt x="1750551" y="0"/>
                    <a:pt x="1765301" y="6110"/>
                    <a:pt x="1776177" y="16986"/>
                  </a:cubicBezTo>
                  <a:cubicBezTo>
                    <a:pt x="1787053" y="27861"/>
                    <a:pt x="1793163" y="42612"/>
                    <a:pt x="1793163" y="57993"/>
                  </a:cubicBezTo>
                  <a:lnTo>
                    <a:pt x="1793163" y="1897961"/>
                  </a:lnTo>
                  <a:cubicBezTo>
                    <a:pt x="1793163" y="1913341"/>
                    <a:pt x="1787053" y="1928092"/>
                    <a:pt x="1776177" y="1938968"/>
                  </a:cubicBezTo>
                  <a:cubicBezTo>
                    <a:pt x="1765301" y="1949843"/>
                    <a:pt x="1750551" y="1955953"/>
                    <a:pt x="1735170" y="1955953"/>
                  </a:cubicBezTo>
                  <a:lnTo>
                    <a:pt x="57993" y="1955953"/>
                  </a:lnTo>
                  <a:cubicBezTo>
                    <a:pt x="42612" y="1955953"/>
                    <a:pt x="27861" y="1949843"/>
                    <a:pt x="16986" y="1938968"/>
                  </a:cubicBezTo>
                  <a:cubicBezTo>
                    <a:pt x="6110" y="1928092"/>
                    <a:pt x="0" y="1913341"/>
                    <a:pt x="0" y="1897961"/>
                  </a:cubicBezTo>
                  <a:lnTo>
                    <a:pt x="0" y="57993"/>
                  </a:lnTo>
                  <a:cubicBezTo>
                    <a:pt x="0" y="42612"/>
                    <a:pt x="6110" y="27861"/>
                    <a:pt x="16986" y="16986"/>
                  </a:cubicBezTo>
                  <a:cubicBezTo>
                    <a:pt x="27861" y="6110"/>
                    <a:pt x="42612" y="0"/>
                    <a:pt x="57993" y="0"/>
                  </a:cubicBezTo>
                  <a:close/>
                </a:path>
              </a:pathLst>
            </a:custGeom>
            <a:solidFill>
              <a:srgbClr val="FFC00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793163" cy="1994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3564529" y="361781"/>
            <a:ext cx="4868617" cy="8826853"/>
            <a:chOff x="0" y="0"/>
            <a:chExt cx="1282269" cy="232476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82270" cy="2324768"/>
            </a:xfrm>
            <a:custGeom>
              <a:avLst/>
              <a:gdLst/>
              <a:ahLst/>
              <a:cxnLst/>
              <a:rect l="l" t="t" r="r" b="b"/>
              <a:pathLst>
                <a:path w="1282270" h="2324768">
                  <a:moveTo>
                    <a:pt x="159017" y="0"/>
                  </a:moveTo>
                  <a:lnTo>
                    <a:pt x="1123253" y="0"/>
                  </a:lnTo>
                  <a:cubicBezTo>
                    <a:pt x="1165427" y="0"/>
                    <a:pt x="1205873" y="16754"/>
                    <a:pt x="1235695" y="46575"/>
                  </a:cubicBezTo>
                  <a:cubicBezTo>
                    <a:pt x="1265516" y="76396"/>
                    <a:pt x="1282270" y="116843"/>
                    <a:pt x="1282270" y="159017"/>
                  </a:cubicBezTo>
                  <a:lnTo>
                    <a:pt x="1282270" y="2165751"/>
                  </a:lnTo>
                  <a:cubicBezTo>
                    <a:pt x="1282270" y="2207925"/>
                    <a:pt x="1265516" y="2248371"/>
                    <a:pt x="1235695" y="2278193"/>
                  </a:cubicBezTo>
                  <a:cubicBezTo>
                    <a:pt x="1205873" y="2308014"/>
                    <a:pt x="1165427" y="2324768"/>
                    <a:pt x="1123253" y="2324768"/>
                  </a:cubicBezTo>
                  <a:lnTo>
                    <a:pt x="159017" y="2324768"/>
                  </a:lnTo>
                  <a:cubicBezTo>
                    <a:pt x="116843" y="2324768"/>
                    <a:pt x="76396" y="2308014"/>
                    <a:pt x="46575" y="2278193"/>
                  </a:cubicBezTo>
                  <a:cubicBezTo>
                    <a:pt x="16754" y="2248371"/>
                    <a:pt x="0" y="2207925"/>
                    <a:pt x="0" y="2165751"/>
                  </a:cubicBezTo>
                  <a:lnTo>
                    <a:pt x="0" y="159017"/>
                  </a:lnTo>
                  <a:cubicBezTo>
                    <a:pt x="0" y="116843"/>
                    <a:pt x="16754" y="76396"/>
                    <a:pt x="46575" y="46575"/>
                  </a:cubicBezTo>
                  <a:cubicBezTo>
                    <a:pt x="76396" y="16754"/>
                    <a:pt x="116843" y="0"/>
                    <a:pt x="159017" y="0"/>
                  </a:cubicBezTo>
                  <a:close/>
                </a:path>
              </a:pathLst>
            </a:custGeom>
            <a:solidFill>
              <a:srgbClr val="C84A2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282269" cy="2362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36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05F3359B-39F6-FF90-A97F-53797ACA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811000" y="5015231"/>
            <a:ext cx="618402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32"/>
              </a:lnSpc>
            </a:pPr>
            <a:r>
              <a:rPr lang="en-US" sz="5600" b="1" dirty="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Tanya Jawab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A849D2-2B47-BF5B-C621-8D35611DFE83}"/>
              </a:ext>
            </a:extLst>
          </p:cNvPr>
          <p:cNvSpPr txBox="1"/>
          <p:nvPr/>
        </p:nvSpPr>
        <p:spPr>
          <a:xfrm>
            <a:off x="2220324" y="2906235"/>
            <a:ext cx="7914128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bg1"/>
                </a:solidFill>
              </a:rPr>
              <a:t>Buatlah</a:t>
            </a:r>
            <a:r>
              <a:rPr lang="en-US" sz="2000" b="1" dirty="0">
                <a:solidFill>
                  <a:schemeClr val="bg1"/>
                </a:solidFill>
              </a:rPr>
              <a:t> draft </a:t>
            </a:r>
            <a:r>
              <a:rPr lang="en-US" sz="2000" b="1" dirty="0" err="1">
                <a:solidFill>
                  <a:schemeClr val="bg1"/>
                </a:solidFill>
              </a:rPr>
              <a:t>penulisan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bagian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Pendahuluan</a:t>
            </a: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Kirim </a:t>
            </a:r>
            <a:r>
              <a:rPr lang="en-US" sz="2000" b="1" dirty="0" err="1">
                <a:solidFill>
                  <a:schemeClr val="bg1"/>
                </a:solidFill>
              </a:rPr>
              <a:t>ke</a:t>
            </a:r>
            <a:r>
              <a:rPr lang="en-US" sz="2000" b="1" dirty="0">
                <a:solidFill>
                  <a:schemeClr val="bg1"/>
                </a:solidFill>
              </a:rPr>
              <a:t>:  prodisi@gunadarma.ac.id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Paling </a:t>
            </a:r>
            <a:r>
              <a:rPr lang="en-US" sz="2000" b="1" dirty="0" err="1">
                <a:solidFill>
                  <a:schemeClr val="bg1"/>
                </a:solidFill>
              </a:rPr>
              <a:t>lambat</a:t>
            </a:r>
            <a:r>
              <a:rPr lang="en-US" sz="2000" b="1" dirty="0">
                <a:solidFill>
                  <a:schemeClr val="bg1"/>
                </a:solidFill>
              </a:rPr>
              <a:t>: Sabtu / 19 April 2025 </a:t>
            </a:r>
            <a:r>
              <a:rPr lang="en-US" sz="2000" b="1" dirty="0" err="1">
                <a:solidFill>
                  <a:schemeClr val="bg1"/>
                </a:solidFill>
              </a:rPr>
              <a:t>Pkl</a:t>
            </a:r>
            <a:r>
              <a:rPr lang="en-US" sz="2000" b="1" dirty="0">
                <a:solidFill>
                  <a:schemeClr val="bg1"/>
                </a:solidFill>
              </a:rPr>
              <a:t> 23.59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Nama file: NamaMahasiswa_DraftBagian1</a:t>
            </a:r>
          </a:p>
          <a:p>
            <a:pPr marL="108585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bg1"/>
                </a:solidFill>
              </a:rPr>
              <a:t>Contoh</a:t>
            </a:r>
            <a:r>
              <a:rPr lang="en-US" sz="2000" b="1" dirty="0">
                <a:solidFill>
                  <a:schemeClr val="bg1"/>
                </a:solidFill>
              </a:rPr>
              <a:t>: Kuwat Setiyanto_DraftBagian1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Mahasiswa</a:t>
            </a:r>
            <a:r>
              <a:rPr lang="en-US" sz="2000" b="1" dirty="0">
                <a:solidFill>
                  <a:schemeClr val="bg1"/>
                </a:solidFill>
              </a:rPr>
              <a:t> yang </a:t>
            </a:r>
            <a:r>
              <a:rPr lang="en-US" sz="2000" b="1" dirty="0" err="1">
                <a:solidFill>
                  <a:schemeClr val="bg1"/>
                </a:solidFill>
              </a:rPr>
              <a:t>mengirim</a:t>
            </a:r>
            <a:r>
              <a:rPr lang="en-US" sz="2000" b="1" dirty="0">
                <a:solidFill>
                  <a:schemeClr val="bg1"/>
                </a:solidFill>
              </a:rPr>
              <a:t> draft </a:t>
            </a:r>
            <a:r>
              <a:rPr lang="en-US" sz="2000" b="1" dirty="0" err="1">
                <a:solidFill>
                  <a:schemeClr val="bg1"/>
                </a:solidFill>
              </a:rPr>
              <a:t>bagian</a:t>
            </a:r>
            <a:r>
              <a:rPr lang="en-US" sz="2000" b="1" dirty="0">
                <a:solidFill>
                  <a:schemeClr val="bg1"/>
                </a:solidFill>
              </a:rPr>
              <a:t> 1 </a:t>
            </a:r>
            <a:r>
              <a:rPr lang="en-US" sz="2000" b="1" dirty="0" err="1">
                <a:solidFill>
                  <a:schemeClr val="bg1"/>
                </a:solidFill>
              </a:rPr>
              <a:t>akan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mendapatkan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sertifikat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chemeClr val="bg1"/>
                </a:solidFill>
              </a:rPr>
              <a:t>Sertifikat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akan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dikirimkan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ke</a:t>
            </a:r>
            <a:r>
              <a:rPr lang="en-US" sz="2000" b="1" dirty="0">
                <a:solidFill>
                  <a:schemeClr val="bg1"/>
                </a:solidFill>
              </a:rPr>
              <a:t> email </a:t>
            </a:r>
            <a:r>
              <a:rPr lang="en-US" sz="2000" b="1" dirty="0" err="1">
                <a:solidFill>
                  <a:schemeClr val="bg1"/>
                </a:solidFill>
              </a:rPr>
              <a:t>peserta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9DCC41-97B2-3449-16BC-71ACB482B917}"/>
              </a:ext>
            </a:extLst>
          </p:cNvPr>
          <p:cNvGrpSpPr>
            <a:grpSpLocks noChangeAspect="1"/>
          </p:cNvGrpSpPr>
          <p:nvPr/>
        </p:nvGrpSpPr>
        <p:grpSpPr>
          <a:xfrm>
            <a:off x="436237" y="6834586"/>
            <a:ext cx="5562600" cy="3190641"/>
            <a:chOff x="0" y="0"/>
            <a:chExt cx="7981950" cy="457835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DC7DCAA-1B0E-8E23-04B6-CB1507ACA41D}"/>
                </a:ext>
              </a:extLst>
            </p:cNvPr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942FEA6-C013-2B9D-691C-0614CA508F59}"/>
                </a:ext>
              </a:extLst>
            </p:cNvPr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8DAD819-754D-D195-BC5F-7F70F2F46A2C}"/>
                </a:ext>
              </a:extLst>
            </p:cNvPr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780C1586-C7C7-55E1-A352-E37E85C5A473}"/>
                </a:ext>
              </a:extLst>
            </p:cNvPr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89EA5B4-4037-E071-53E9-8767D937006C}"/>
                </a:ext>
              </a:extLst>
            </p:cNvPr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t="-3228" b="-3228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8A4D2-F992-D14B-1847-E8C15AFFF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C09BE77-C95C-14E5-963D-3D28BDA81B53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69DE4E8-B2E0-D947-F409-F038B2515D34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2833105-659C-2E0F-E490-A1EB075F23B6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4DE31EB-D048-1D45-5E6F-E2DB972A432F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631476C-0A05-DC86-9344-627F5F3446B8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1940420-4CB0-F928-BABF-25A5B80A27A0}"/>
              </a:ext>
            </a:extLst>
          </p:cNvPr>
          <p:cNvSpPr txBox="1"/>
          <p:nvPr/>
        </p:nvSpPr>
        <p:spPr>
          <a:xfrm>
            <a:off x="10887419" y="3598314"/>
            <a:ext cx="6184021" cy="173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32"/>
              </a:lnSpc>
            </a:pPr>
            <a:r>
              <a:rPr lang="en-US" sz="5600" b="1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Thank You For Your Attention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AC10ECD-FDAE-ED7A-785F-ED94F57D4BF7}"/>
              </a:ext>
            </a:extLst>
          </p:cNvPr>
          <p:cNvGrpSpPr/>
          <p:nvPr/>
        </p:nvGrpSpPr>
        <p:grpSpPr>
          <a:xfrm>
            <a:off x="11277600" y="5600700"/>
            <a:ext cx="4432718" cy="1021960"/>
            <a:chOff x="0" y="0"/>
            <a:chExt cx="844285" cy="15186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926C914-80A1-D5D4-2E9D-5307543847C0}"/>
                </a:ext>
              </a:extLst>
            </p:cNvPr>
            <p:cNvSpPr/>
            <p:nvPr/>
          </p:nvSpPr>
          <p:spPr>
            <a:xfrm>
              <a:off x="0" y="0"/>
              <a:ext cx="844285" cy="151862"/>
            </a:xfrm>
            <a:custGeom>
              <a:avLst/>
              <a:gdLst/>
              <a:ahLst/>
              <a:cxnLst/>
              <a:rect l="l" t="t" r="r" b="b"/>
              <a:pathLst>
                <a:path w="844285" h="151862">
                  <a:moveTo>
                    <a:pt x="72453" y="0"/>
                  </a:moveTo>
                  <a:lnTo>
                    <a:pt x="771832" y="0"/>
                  </a:lnTo>
                  <a:cubicBezTo>
                    <a:pt x="811847" y="0"/>
                    <a:pt x="844285" y="32438"/>
                    <a:pt x="844285" y="72453"/>
                  </a:cubicBezTo>
                  <a:lnTo>
                    <a:pt x="844285" y="79409"/>
                  </a:lnTo>
                  <a:cubicBezTo>
                    <a:pt x="844285" y="119424"/>
                    <a:pt x="811847" y="151862"/>
                    <a:pt x="771832" y="151862"/>
                  </a:cubicBezTo>
                  <a:lnTo>
                    <a:pt x="72453" y="151862"/>
                  </a:lnTo>
                  <a:cubicBezTo>
                    <a:pt x="32438" y="151862"/>
                    <a:pt x="0" y="119424"/>
                    <a:pt x="0" y="79409"/>
                  </a:cubicBezTo>
                  <a:lnTo>
                    <a:pt x="0" y="72453"/>
                  </a:lnTo>
                  <a:cubicBezTo>
                    <a:pt x="0" y="32438"/>
                    <a:pt x="32438" y="0"/>
                    <a:pt x="72453" y="0"/>
                  </a:cubicBezTo>
                  <a:close/>
                </a:path>
              </a:pathLst>
            </a:custGeom>
            <a:solidFill>
              <a:srgbClr val="C84A21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F85A576-0649-0F7D-DA5E-D37E3E1ABEF7}"/>
                </a:ext>
              </a:extLst>
            </p:cNvPr>
            <p:cNvSpPr txBox="1"/>
            <p:nvPr/>
          </p:nvSpPr>
          <p:spPr>
            <a:xfrm>
              <a:off x="0" y="-38100"/>
              <a:ext cx="844285" cy="189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97E09F33-C083-EA60-1281-B5B632670A65}"/>
              </a:ext>
            </a:extLst>
          </p:cNvPr>
          <p:cNvSpPr txBox="1"/>
          <p:nvPr/>
        </p:nvSpPr>
        <p:spPr>
          <a:xfrm>
            <a:off x="11379485" y="5866509"/>
            <a:ext cx="4228948" cy="450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End Presentation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43231BA7-5FDA-DE71-9E84-8EE7498B7114}"/>
              </a:ext>
            </a:extLst>
          </p:cNvPr>
          <p:cNvGrpSpPr/>
          <p:nvPr/>
        </p:nvGrpSpPr>
        <p:grpSpPr>
          <a:xfrm>
            <a:off x="1190625" y="3817283"/>
            <a:ext cx="6808415" cy="7426509"/>
            <a:chOff x="0" y="0"/>
            <a:chExt cx="1793163" cy="195595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4274E28-5A3C-8EA1-BD2E-68E80FAB32CD}"/>
                </a:ext>
              </a:extLst>
            </p:cNvPr>
            <p:cNvSpPr/>
            <p:nvPr/>
          </p:nvSpPr>
          <p:spPr>
            <a:xfrm>
              <a:off x="0" y="0"/>
              <a:ext cx="1793163" cy="1955953"/>
            </a:xfrm>
            <a:custGeom>
              <a:avLst/>
              <a:gdLst/>
              <a:ahLst/>
              <a:cxnLst/>
              <a:rect l="l" t="t" r="r" b="b"/>
              <a:pathLst>
                <a:path w="1793163" h="1955953">
                  <a:moveTo>
                    <a:pt x="57993" y="0"/>
                  </a:moveTo>
                  <a:lnTo>
                    <a:pt x="1735170" y="0"/>
                  </a:lnTo>
                  <a:cubicBezTo>
                    <a:pt x="1750551" y="0"/>
                    <a:pt x="1765301" y="6110"/>
                    <a:pt x="1776177" y="16986"/>
                  </a:cubicBezTo>
                  <a:cubicBezTo>
                    <a:pt x="1787053" y="27861"/>
                    <a:pt x="1793163" y="42612"/>
                    <a:pt x="1793163" y="57993"/>
                  </a:cubicBezTo>
                  <a:lnTo>
                    <a:pt x="1793163" y="1897961"/>
                  </a:lnTo>
                  <a:cubicBezTo>
                    <a:pt x="1793163" y="1913341"/>
                    <a:pt x="1787053" y="1928092"/>
                    <a:pt x="1776177" y="1938968"/>
                  </a:cubicBezTo>
                  <a:cubicBezTo>
                    <a:pt x="1765301" y="1949843"/>
                    <a:pt x="1750551" y="1955953"/>
                    <a:pt x="1735170" y="1955953"/>
                  </a:cubicBezTo>
                  <a:lnTo>
                    <a:pt x="57993" y="1955953"/>
                  </a:lnTo>
                  <a:cubicBezTo>
                    <a:pt x="42612" y="1955953"/>
                    <a:pt x="27861" y="1949843"/>
                    <a:pt x="16986" y="1938968"/>
                  </a:cubicBezTo>
                  <a:cubicBezTo>
                    <a:pt x="6110" y="1928092"/>
                    <a:pt x="0" y="1913341"/>
                    <a:pt x="0" y="1897961"/>
                  </a:cubicBezTo>
                  <a:lnTo>
                    <a:pt x="0" y="57993"/>
                  </a:lnTo>
                  <a:cubicBezTo>
                    <a:pt x="0" y="42612"/>
                    <a:pt x="6110" y="27861"/>
                    <a:pt x="16986" y="16986"/>
                  </a:cubicBezTo>
                  <a:cubicBezTo>
                    <a:pt x="27861" y="6110"/>
                    <a:pt x="42612" y="0"/>
                    <a:pt x="57993" y="0"/>
                  </a:cubicBezTo>
                  <a:close/>
                </a:path>
              </a:pathLst>
            </a:custGeom>
            <a:solidFill>
              <a:srgbClr val="FFC00A"/>
            </a:solidFill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E35B8CF8-DC6A-4942-EAAA-A3994237EED9}"/>
                </a:ext>
              </a:extLst>
            </p:cNvPr>
            <p:cNvSpPr txBox="1"/>
            <p:nvPr/>
          </p:nvSpPr>
          <p:spPr>
            <a:xfrm>
              <a:off x="0" y="-38100"/>
              <a:ext cx="1793163" cy="1994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62C4594-A4A9-E09D-B425-17A9A6865DDD}"/>
              </a:ext>
            </a:extLst>
          </p:cNvPr>
          <p:cNvGrpSpPr/>
          <p:nvPr/>
        </p:nvGrpSpPr>
        <p:grpSpPr>
          <a:xfrm>
            <a:off x="2160524" y="2493139"/>
            <a:ext cx="4868617" cy="8826853"/>
            <a:chOff x="0" y="0"/>
            <a:chExt cx="1282269" cy="232476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4D489AA-5597-3487-4061-ED66835D3E55}"/>
                </a:ext>
              </a:extLst>
            </p:cNvPr>
            <p:cNvSpPr/>
            <p:nvPr/>
          </p:nvSpPr>
          <p:spPr>
            <a:xfrm>
              <a:off x="0" y="0"/>
              <a:ext cx="1282270" cy="2324768"/>
            </a:xfrm>
            <a:custGeom>
              <a:avLst/>
              <a:gdLst/>
              <a:ahLst/>
              <a:cxnLst/>
              <a:rect l="l" t="t" r="r" b="b"/>
              <a:pathLst>
                <a:path w="1282270" h="2324768">
                  <a:moveTo>
                    <a:pt x="159017" y="0"/>
                  </a:moveTo>
                  <a:lnTo>
                    <a:pt x="1123253" y="0"/>
                  </a:lnTo>
                  <a:cubicBezTo>
                    <a:pt x="1165427" y="0"/>
                    <a:pt x="1205873" y="16754"/>
                    <a:pt x="1235695" y="46575"/>
                  </a:cubicBezTo>
                  <a:cubicBezTo>
                    <a:pt x="1265516" y="76396"/>
                    <a:pt x="1282270" y="116843"/>
                    <a:pt x="1282270" y="159017"/>
                  </a:cubicBezTo>
                  <a:lnTo>
                    <a:pt x="1282270" y="2165751"/>
                  </a:lnTo>
                  <a:cubicBezTo>
                    <a:pt x="1282270" y="2207925"/>
                    <a:pt x="1265516" y="2248371"/>
                    <a:pt x="1235695" y="2278193"/>
                  </a:cubicBezTo>
                  <a:cubicBezTo>
                    <a:pt x="1205873" y="2308014"/>
                    <a:pt x="1165427" y="2324768"/>
                    <a:pt x="1123253" y="2324768"/>
                  </a:cubicBezTo>
                  <a:lnTo>
                    <a:pt x="159017" y="2324768"/>
                  </a:lnTo>
                  <a:cubicBezTo>
                    <a:pt x="116843" y="2324768"/>
                    <a:pt x="76396" y="2308014"/>
                    <a:pt x="46575" y="2278193"/>
                  </a:cubicBezTo>
                  <a:cubicBezTo>
                    <a:pt x="16754" y="2248371"/>
                    <a:pt x="0" y="2207925"/>
                    <a:pt x="0" y="2165751"/>
                  </a:cubicBezTo>
                  <a:lnTo>
                    <a:pt x="0" y="159017"/>
                  </a:lnTo>
                  <a:cubicBezTo>
                    <a:pt x="0" y="116843"/>
                    <a:pt x="16754" y="76396"/>
                    <a:pt x="46575" y="46575"/>
                  </a:cubicBezTo>
                  <a:cubicBezTo>
                    <a:pt x="76396" y="16754"/>
                    <a:pt x="116843" y="0"/>
                    <a:pt x="159017" y="0"/>
                  </a:cubicBezTo>
                  <a:close/>
                </a:path>
              </a:pathLst>
            </a:custGeom>
            <a:solidFill>
              <a:srgbClr val="C84A21"/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DF4A6B7A-6D1E-F0F9-B010-689DCE94B2AD}"/>
                </a:ext>
              </a:extLst>
            </p:cNvPr>
            <p:cNvSpPr txBox="1"/>
            <p:nvPr/>
          </p:nvSpPr>
          <p:spPr>
            <a:xfrm>
              <a:off x="0" y="-38100"/>
              <a:ext cx="1282269" cy="2362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0" name="TextBox 30">
            <a:extLst>
              <a:ext uri="{FF2B5EF4-FFF2-40B4-BE49-F238E27FC236}">
                <a16:creationId xmlns:a16="http://schemas.microsoft.com/office/drawing/2014/main" id="{006C729E-5419-DEEB-A663-15BA6A6AAB2B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36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24EEA77B-A613-15A5-8207-E3FAE1D95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3">
            <a:extLst>
              <a:ext uri="{FF2B5EF4-FFF2-40B4-BE49-F238E27FC236}">
                <a16:creationId xmlns:a16="http://schemas.microsoft.com/office/drawing/2014/main" id="{735A079D-9B3E-36FF-33E5-17F0EAEFF048}"/>
              </a:ext>
            </a:extLst>
          </p:cNvPr>
          <p:cNvGrpSpPr/>
          <p:nvPr/>
        </p:nvGrpSpPr>
        <p:grpSpPr>
          <a:xfrm>
            <a:off x="2260429" y="3865698"/>
            <a:ext cx="4697413" cy="5822017"/>
            <a:chOff x="0" y="0"/>
            <a:chExt cx="626806" cy="699399"/>
          </a:xfrm>
        </p:grpSpPr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CFA046D7-C7CE-E5D2-F329-18B9198B4FB9}"/>
                </a:ext>
              </a:extLst>
            </p:cNvPr>
            <p:cNvSpPr/>
            <p:nvPr/>
          </p:nvSpPr>
          <p:spPr>
            <a:xfrm>
              <a:off x="0" y="0"/>
              <a:ext cx="626806" cy="699399"/>
            </a:xfrm>
            <a:custGeom>
              <a:avLst/>
              <a:gdLst/>
              <a:ahLst/>
              <a:cxnLst/>
              <a:rect l="l" t="t" r="r" b="b"/>
              <a:pathLst>
                <a:path w="626806" h="699399">
                  <a:moveTo>
                    <a:pt x="57407" y="0"/>
                  </a:moveTo>
                  <a:lnTo>
                    <a:pt x="569400" y="0"/>
                  </a:lnTo>
                  <a:cubicBezTo>
                    <a:pt x="601104" y="0"/>
                    <a:pt x="626806" y="25702"/>
                    <a:pt x="626806" y="57407"/>
                  </a:cubicBezTo>
                  <a:lnTo>
                    <a:pt x="626806" y="641992"/>
                  </a:lnTo>
                  <a:cubicBezTo>
                    <a:pt x="626806" y="673697"/>
                    <a:pt x="601104" y="699399"/>
                    <a:pt x="569400" y="699399"/>
                  </a:cubicBezTo>
                  <a:lnTo>
                    <a:pt x="57407" y="699399"/>
                  </a:lnTo>
                  <a:cubicBezTo>
                    <a:pt x="25702" y="699399"/>
                    <a:pt x="0" y="673697"/>
                    <a:pt x="0" y="641992"/>
                  </a:cubicBezTo>
                  <a:lnTo>
                    <a:pt x="0" y="57407"/>
                  </a:lnTo>
                  <a:cubicBezTo>
                    <a:pt x="0" y="25702"/>
                    <a:pt x="25702" y="0"/>
                    <a:pt x="57407" y="0"/>
                  </a:cubicBezTo>
                  <a:close/>
                </a:path>
              </a:pathLst>
            </a:custGeom>
            <a:blipFill>
              <a:blip r:embed="rId7"/>
              <a:stretch>
                <a:fillRect l="-33738" r="-33738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60309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B89EC-C8AF-9315-96DF-4E0A15079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Aplikasi Sistem Pendukung Keputusan Metode SAW - AndezNET">
            <a:extLst>
              <a:ext uri="{FF2B5EF4-FFF2-40B4-BE49-F238E27FC236}">
                <a16:creationId xmlns:a16="http://schemas.microsoft.com/office/drawing/2014/main" id="{99788AE3-589B-07BB-37CD-8E59575B2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281" y="5602796"/>
            <a:ext cx="6070858" cy="341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Looker Studio vs Power BI: The Better BI Tool In 2025?">
            <a:extLst>
              <a:ext uri="{FF2B5EF4-FFF2-40B4-BE49-F238E27FC236}">
                <a16:creationId xmlns:a16="http://schemas.microsoft.com/office/drawing/2014/main" id="{788C5D58-239C-F2FD-6AF6-AD7EC5BA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5320149"/>
            <a:ext cx="5921150" cy="35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C9FAEA-7AD4-F9E0-F397-1341476358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55" r="7418" b="20491"/>
          <a:stretch/>
        </p:blipFill>
        <p:spPr>
          <a:xfrm>
            <a:off x="11506200" y="1941934"/>
            <a:ext cx="6314086" cy="3032538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622CEFAF-A9AF-0221-A8F2-FC33FCF519E6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2031544-2FBF-440F-8CAF-8A2F7F2861D6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140DB2F-77DF-8FEB-AB99-EE8EB1FE3A13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1A6CD52-1E3C-ED78-9CA4-35C87ED3F7AE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A20DE0F-8F45-2707-D2EE-99C2A4F5E538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2C2A4F7-BE0D-3B4E-4761-AED96CCF3832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E0899FA-9533-3B2A-9AC9-2FADC3772939}"/>
              </a:ext>
            </a:extLst>
          </p:cNvPr>
          <p:cNvSpPr txBox="1"/>
          <p:nvPr/>
        </p:nvSpPr>
        <p:spPr>
          <a:xfrm>
            <a:off x="838200" y="3891239"/>
            <a:ext cx="5814470" cy="2278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54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54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pic>
        <p:nvPicPr>
          <p:cNvPr id="4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EE47DABE-722E-CB08-603E-9B890C50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istem Pendukung Keputusan Menggunakan Metode Topsis Berbasis Web |  Codeigniter">
            <a:extLst>
              <a:ext uri="{FF2B5EF4-FFF2-40B4-BE49-F238E27FC236}">
                <a16:creationId xmlns:a16="http://schemas.microsoft.com/office/drawing/2014/main" id="{4D7E9C9D-8AEB-4632-D5B0-5D2ECFE63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150" y="2705100"/>
            <a:ext cx="5631834" cy="316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7C9159DC-AB0A-3E37-ED0C-A63300601BB4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17F56382-2AE6-F91C-DB93-79749F3D93E4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36932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82A57-6668-576B-3707-2ED90EFE4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04985BE-C915-02C9-B3BB-290CD2942E03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74FA67-809A-5B40-9101-D1CA9679FB9C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FB7E84-34CF-6B44-3498-C1A562BBDC0A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BB09DDA-AE32-DD38-44C6-4CF830A8C7FC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38C7434-2E8A-006F-AEE5-8B6080C1B351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2F43821-F285-1D08-61A1-0B1F7C67806C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1C293AA-274E-1270-A57B-5D64CD9D93DB}"/>
              </a:ext>
            </a:extLst>
          </p:cNvPr>
          <p:cNvSpPr txBox="1"/>
          <p:nvPr/>
        </p:nvSpPr>
        <p:spPr>
          <a:xfrm>
            <a:off x="4472732" y="419146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A8F72D3-B9A2-198C-C0E9-1E14C485E2D4}"/>
              </a:ext>
            </a:extLst>
          </p:cNvPr>
          <p:cNvGrpSpPr/>
          <p:nvPr/>
        </p:nvGrpSpPr>
        <p:grpSpPr>
          <a:xfrm>
            <a:off x="10363200" y="3237535"/>
            <a:ext cx="7898466" cy="5799423"/>
            <a:chOff x="0" y="0"/>
            <a:chExt cx="1560930" cy="96570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220F568-EECB-6984-957D-9A5062EC05B1}"/>
                </a:ext>
              </a:extLst>
            </p:cNvPr>
            <p:cNvSpPr/>
            <p:nvPr/>
          </p:nvSpPr>
          <p:spPr>
            <a:xfrm>
              <a:off x="0" y="0"/>
              <a:ext cx="1560930" cy="965708"/>
            </a:xfrm>
            <a:custGeom>
              <a:avLst/>
              <a:gdLst/>
              <a:ahLst/>
              <a:cxnLst/>
              <a:rect l="l" t="t" r="r" b="b"/>
              <a:pathLst>
                <a:path w="1560930" h="965708">
                  <a:moveTo>
                    <a:pt x="39189" y="0"/>
                  </a:moveTo>
                  <a:lnTo>
                    <a:pt x="1521741" y="0"/>
                  </a:lnTo>
                  <a:cubicBezTo>
                    <a:pt x="1543384" y="0"/>
                    <a:pt x="1560930" y="17545"/>
                    <a:pt x="1560930" y="39189"/>
                  </a:cubicBezTo>
                  <a:lnTo>
                    <a:pt x="1560930" y="926519"/>
                  </a:lnTo>
                  <a:cubicBezTo>
                    <a:pt x="1560930" y="948162"/>
                    <a:pt x="1543384" y="965708"/>
                    <a:pt x="1521741" y="965708"/>
                  </a:cubicBezTo>
                  <a:lnTo>
                    <a:pt x="39189" y="965708"/>
                  </a:lnTo>
                  <a:cubicBezTo>
                    <a:pt x="17545" y="965708"/>
                    <a:pt x="0" y="948162"/>
                    <a:pt x="0" y="926519"/>
                  </a:cubicBezTo>
                  <a:lnTo>
                    <a:pt x="0" y="39189"/>
                  </a:lnTo>
                  <a:cubicBezTo>
                    <a:pt x="0" y="17545"/>
                    <a:pt x="17545" y="0"/>
                    <a:pt x="39189" y="0"/>
                  </a:cubicBezTo>
                  <a:close/>
                </a:path>
              </a:pathLst>
            </a:custGeom>
            <a:solidFill>
              <a:srgbClr val="13638C"/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BE236632-0733-0CDC-A60C-E1D1624EABC3}"/>
                </a:ext>
              </a:extLst>
            </p:cNvPr>
            <p:cNvSpPr txBox="1"/>
            <p:nvPr/>
          </p:nvSpPr>
          <p:spPr>
            <a:xfrm>
              <a:off x="0" y="-38100"/>
              <a:ext cx="1560930" cy="1003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BA263220-ADB6-1A86-1A8F-BEF8DA36AE79}"/>
              </a:ext>
            </a:extLst>
          </p:cNvPr>
          <p:cNvGrpSpPr/>
          <p:nvPr/>
        </p:nvGrpSpPr>
        <p:grpSpPr>
          <a:xfrm>
            <a:off x="9614573" y="2133834"/>
            <a:ext cx="7833621" cy="6133866"/>
            <a:chOff x="0" y="0"/>
            <a:chExt cx="1560930" cy="1066024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827F778-52BC-6DDE-760F-9D2225AF0D3E}"/>
                </a:ext>
              </a:extLst>
            </p:cNvPr>
            <p:cNvSpPr/>
            <p:nvPr/>
          </p:nvSpPr>
          <p:spPr>
            <a:xfrm>
              <a:off x="0" y="0"/>
              <a:ext cx="1560930" cy="1066024"/>
            </a:xfrm>
            <a:custGeom>
              <a:avLst/>
              <a:gdLst/>
              <a:ahLst/>
              <a:cxnLst/>
              <a:rect l="l" t="t" r="r" b="b"/>
              <a:pathLst>
                <a:path w="1560930" h="1066024">
                  <a:moveTo>
                    <a:pt x="56170" y="0"/>
                  </a:moveTo>
                  <a:lnTo>
                    <a:pt x="1504759" y="0"/>
                  </a:lnTo>
                  <a:cubicBezTo>
                    <a:pt x="1535781" y="0"/>
                    <a:pt x="1560930" y="25148"/>
                    <a:pt x="1560930" y="56170"/>
                  </a:cubicBezTo>
                  <a:lnTo>
                    <a:pt x="1560930" y="1009853"/>
                  </a:lnTo>
                  <a:cubicBezTo>
                    <a:pt x="1560930" y="1040875"/>
                    <a:pt x="1535781" y="1066024"/>
                    <a:pt x="1504759" y="1066024"/>
                  </a:cubicBezTo>
                  <a:lnTo>
                    <a:pt x="56170" y="1066024"/>
                  </a:lnTo>
                  <a:cubicBezTo>
                    <a:pt x="25148" y="1066024"/>
                    <a:pt x="0" y="1040875"/>
                    <a:pt x="0" y="1009853"/>
                  </a:cubicBezTo>
                  <a:lnTo>
                    <a:pt x="0" y="56170"/>
                  </a:lnTo>
                  <a:cubicBezTo>
                    <a:pt x="0" y="25148"/>
                    <a:pt x="25148" y="0"/>
                    <a:pt x="56170" y="0"/>
                  </a:cubicBezTo>
                  <a:close/>
                </a:path>
              </a:pathLst>
            </a:custGeom>
            <a:solidFill>
              <a:srgbClr val="C84A21"/>
            </a:solidFill>
          </p:spPr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4E26D5A8-76F6-37C9-4158-13C66579E6A4}"/>
                </a:ext>
              </a:extLst>
            </p:cNvPr>
            <p:cNvSpPr txBox="1"/>
            <p:nvPr/>
          </p:nvSpPr>
          <p:spPr>
            <a:xfrm>
              <a:off x="0" y="-38100"/>
              <a:ext cx="1560930" cy="110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4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D988691-8FBB-BAF9-08DF-E9D1DE2DB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31">
            <a:extLst>
              <a:ext uri="{FF2B5EF4-FFF2-40B4-BE49-F238E27FC236}">
                <a16:creationId xmlns:a16="http://schemas.microsoft.com/office/drawing/2014/main" id="{538EA040-D5EA-F6C8-5E14-B96D6A75A828}"/>
              </a:ext>
            </a:extLst>
          </p:cNvPr>
          <p:cNvSpPr txBox="1"/>
          <p:nvPr/>
        </p:nvSpPr>
        <p:spPr>
          <a:xfrm>
            <a:off x="1074653" y="4679094"/>
            <a:ext cx="81368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01.</a:t>
            </a:r>
          </a:p>
        </p:txBody>
      </p:sp>
      <p:grpSp>
        <p:nvGrpSpPr>
          <p:cNvPr id="50" name="Group 32">
            <a:extLst>
              <a:ext uri="{FF2B5EF4-FFF2-40B4-BE49-F238E27FC236}">
                <a16:creationId xmlns:a16="http://schemas.microsoft.com/office/drawing/2014/main" id="{95DB7A34-E7C4-6EBC-9405-E4F6983EC0D8}"/>
              </a:ext>
            </a:extLst>
          </p:cNvPr>
          <p:cNvGrpSpPr/>
          <p:nvPr/>
        </p:nvGrpSpPr>
        <p:grpSpPr>
          <a:xfrm>
            <a:off x="1714562" y="4558706"/>
            <a:ext cx="7711701" cy="1127011"/>
            <a:chOff x="0" y="0"/>
            <a:chExt cx="1236851" cy="170157"/>
          </a:xfrm>
        </p:grpSpPr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4E3ACFC8-9027-8326-491A-22B40811627E}"/>
                </a:ext>
              </a:extLst>
            </p:cNvPr>
            <p:cNvSpPr/>
            <p:nvPr/>
          </p:nvSpPr>
          <p:spPr>
            <a:xfrm>
              <a:off x="0" y="0"/>
              <a:ext cx="1236851" cy="170157"/>
            </a:xfrm>
            <a:custGeom>
              <a:avLst/>
              <a:gdLst/>
              <a:ahLst/>
              <a:cxnLst/>
              <a:rect l="l" t="t" r="r" b="b"/>
              <a:pathLst>
                <a:path w="1236851" h="170157">
                  <a:moveTo>
                    <a:pt x="42031" y="0"/>
                  </a:moveTo>
                  <a:lnTo>
                    <a:pt x="1194819" y="0"/>
                  </a:lnTo>
                  <a:cubicBezTo>
                    <a:pt x="1218033" y="0"/>
                    <a:pt x="1236851" y="18818"/>
                    <a:pt x="1236851" y="42031"/>
                  </a:cubicBezTo>
                  <a:lnTo>
                    <a:pt x="1236851" y="128126"/>
                  </a:lnTo>
                  <a:cubicBezTo>
                    <a:pt x="1236851" y="151339"/>
                    <a:pt x="1218033" y="170157"/>
                    <a:pt x="1194819" y="170157"/>
                  </a:cubicBezTo>
                  <a:lnTo>
                    <a:pt x="42031" y="170157"/>
                  </a:lnTo>
                  <a:cubicBezTo>
                    <a:pt x="18818" y="170157"/>
                    <a:pt x="0" y="151339"/>
                    <a:pt x="0" y="128126"/>
                  </a:cubicBezTo>
                  <a:lnTo>
                    <a:pt x="0" y="42031"/>
                  </a:lnTo>
                  <a:cubicBezTo>
                    <a:pt x="0" y="18818"/>
                    <a:pt x="18818" y="0"/>
                    <a:pt x="4203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</p:sp>
        <p:sp>
          <p:nvSpPr>
            <p:cNvPr id="52" name="TextBox 34">
              <a:extLst>
                <a:ext uri="{FF2B5EF4-FFF2-40B4-BE49-F238E27FC236}">
                  <a16:creationId xmlns:a16="http://schemas.microsoft.com/office/drawing/2014/main" id="{8BCD27C1-3090-37C9-FECE-5F5371DA7807}"/>
                </a:ext>
              </a:extLst>
            </p:cNvPr>
            <p:cNvSpPr txBox="1"/>
            <p:nvPr/>
          </p:nvSpPr>
          <p:spPr>
            <a:xfrm>
              <a:off x="0" y="-38100"/>
              <a:ext cx="1236851" cy="208257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3" name="TextBox 35">
            <a:extLst>
              <a:ext uri="{FF2B5EF4-FFF2-40B4-BE49-F238E27FC236}">
                <a16:creationId xmlns:a16="http://schemas.microsoft.com/office/drawing/2014/main" id="{D0D83810-D033-2F26-057C-B79DAE65CB7F}"/>
              </a:ext>
            </a:extLst>
          </p:cNvPr>
          <p:cNvSpPr txBox="1"/>
          <p:nvPr/>
        </p:nvSpPr>
        <p:spPr>
          <a:xfrm>
            <a:off x="1948105" y="4721639"/>
            <a:ext cx="7600078" cy="855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it-IT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BI adalah proses pengolahan data untuk mendukung pengambilan keputusan bisnis.</a:t>
            </a: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03A1A98B-6BC7-37C5-3BEA-8B9FF7EF462C}"/>
              </a:ext>
            </a:extLst>
          </p:cNvPr>
          <p:cNvSpPr txBox="1"/>
          <p:nvPr/>
        </p:nvSpPr>
        <p:spPr>
          <a:xfrm>
            <a:off x="1013783" y="6006650"/>
            <a:ext cx="81368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02.</a:t>
            </a:r>
          </a:p>
        </p:txBody>
      </p:sp>
      <p:grpSp>
        <p:nvGrpSpPr>
          <p:cNvPr id="55" name="Group 37">
            <a:extLst>
              <a:ext uri="{FF2B5EF4-FFF2-40B4-BE49-F238E27FC236}">
                <a16:creationId xmlns:a16="http://schemas.microsoft.com/office/drawing/2014/main" id="{4379F802-F76F-3D74-E938-BF02985493F0}"/>
              </a:ext>
            </a:extLst>
          </p:cNvPr>
          <p:cNvGrpSpPr/>
          <p:nvPr/>
        </p:nvGrpSpPr>
        <p:grpSpPr>
          <a:xfrm>
            <a:off x="1770811" y="5834926"/>
            <a:ext cx="7624971" cy="1069631"/>
            <a:chOff x="0" y="0"/>
            <a:chExt cx="1236851" cy="170157"/>
          </a:xfrm>
        </p:grpSpPr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8A99DC0D-CDE1-9201-97C7-73627B0FF120}"/>
                </a:ext>
              </a:extLst>
            </p:cNvPr>
            <p:cNvSpPr/>
            <p:nvPr/>
          </p:nvSpPr>
          <p:spPr>
            <a:xfrm>
              <a:off x="0" y="0"/>
              <a:ext cx="1236851" cy="170157"/>
            </a:xfrm>
            <a:custGeom>
              <a:avLst/>
              <a:gdLst/>
              <a:ahLst/>
              <a:cxnLst/>
              <a:rect l="l" t="t" r="r" b="b"/>
              <a:pathLst>
                <a:path w="1236851" h="170157">
                  <a:moveTo>
                    <a:pt x="42031" y="0"/>
                  </a:moveTo>
                  <a:lnTo>
                    <a:pt x="1194819" y="0"/>
                  </a:lnTo>
                  <a:cubicBezTo>
                    <a:pt x="1218033" y="0"/>
                    <a:pt x="1236851" y="18818"/>
                    <a:pt x="1236851" y="42031"/>
                  </a:cubicBezTo>
                  <a:lnTo>
                    <a:pt x="1236851" y="128126"/>
                  </a:lnTo>
                  <a:cubicBezTo>
                    <a:pt x="1236851" y="151339"/>
                    <a:pt x="1218033" y="170157"/>
                    <a:pt x="1194819" y="170157"/>
                  </a:cubicBezTo>
                  <a:lnTo>
                    <a:pt x="42031" y="170157"/>
                  </a:lnTo>
                  <a:cubicBezTo>
                    <a:pt x="18818" y="170157"/>
                    <a:pt x="0" y="151339"/>
                    <a:pt x="0" y="128126"/>
                  </a:cubicBezTo>
                  <a:lnTo>
                    <a:pt x="0" y="42031"/>
                  </a:lnTo>
                  <a:cubicBezTo>
                    <a:pt x="0" y="18818"/>
                    <a:pt x="18818" y="0"/>
                    <a:pt x="42031" y="0"/>
                  </a:cubicBezTo>
                  <a:close/>
                </a:path>
              </a:pathLst>
            </a:custGeom>
            <a:solidFill>
              <a:srgbClr val="13638C"/>
            </a:solidFill>
            <a:ln w="19050" cap="rnd">
              <a:solidFill>
                <a:srgbClr val="13638C"/>
              </a:solidFill>
              <a:prstDash val="solid"/>
              <a:round/>
            </a:ln>
          </p:spPr>
        </p:sp>
        <p:sp>
          <p:nvSpPr>
            <p:cNvPr id="57" name="TextBox 39">
              <a:extLst>
                <a:ext uri="{FF2B5EF4-FFF2-40B4-BE49-F238E27FC236}">
                  <a16:creationId xmlns:a16="http://schemas.microsoft.com/office/drawing/2014/main" id="{20DF3F43-2EE5-B1B2-72D9-C65BCF1E88C2}"/>
                </a:ext>
              </a:extLst>
            </p:cNvPr>
            <p:cNvSpPr txBox="1"/>
            <p:nvPr/>
          </p:nvSpPr>
          <p:spPr>
            <a:xfrm>
              <a:off x="0" y="-38100"/>
              <a:ext cx="1236851" cy="208257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8" name="TextBox 40">
            <a:extLst>
              <a:ext uri="{FF2B5EF4-FFF2-40B4-BE49-F238E27FC236}">
                <a16:creationId xmlns:a16="http://schemas.microsoft.com/office/drawing/2014/main" id="{FADE5AA3-4195-1626-A087-BC06565FDFF3}"/>
              </a:ext>
            </a:extLst>
          </p:cNvPr>
          <p:cNvSpPr txBox="1"/>
          <p:nvPr/>
        </p:nvSpPr>
        <p:spPr>
          <a:xfrm>
            <a:off x="1878517" y="5990157"/>
            <a:ext cx="7456395" cy="855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Contoh</a:t>
            </a:r>
            <a:r>
              <a:rPr lang="en-US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: </a:t>
            </a:r>
            <a:r>
              <a:rPr lang="en-US" sz="2400" b="1" dirty="0" err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penggunaan</a:t>
            </a:r>
            <a:r>
              <a:rPr lang="en-US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dashboard </a:t>
            </a:r>
            <a:r>
              <a:rPr lang="en-US" sz="2400" b="1" dirty="0" err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interaktif</a:t>
            </a:r>
            <a:r>
              <a:rPr lang="en-US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untuk</a:t>
            </a:r>
            <a:r>
              <a:rPr lang="en-US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analisis</a:t>
            </a:r>
            <a:r>
              <a:rPr lang="en-US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penjualan</a:t>
            </a:r>
            <a:r>
              <a:rPr lang="en-US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di </a:t>
            </a:r>
            <a:r>
              <a:rPr lang="en-US" sz="2400" b="1" dirty="0" err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perusahaan</a:t>
            </a:r>
            <a:r>
              <a:rPr lang="en-US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.</a:t>
            </a:r>
          </a:p>
        </p:txBody>
      </p:sp>
      <p:sp>
        <p:nvSpPr>
          <p:cNvPr id="59" name="TextBox 41">
            <a:extLst>
              <a:ext uri="{FF2B5EF4-FFF2-40B4-BE49-F238E27FC236}">
                <a16:creationId xmlns:a16="http://schemas.microsoft.com/office/drawing/2014/main" id="{98A917F8-25B2-6E74-FD32-0F2A0D721402}"/>
              </a:ext>
            </a:extLst>
          </p:cNvPr>
          <p:cNvSpPr txBox="1"/>
          <p:nvPr/>
        </p:nvSpPr>
        <p:spPr>
          <a:xfrm>
            <a:off x="1013783" y="7095057"/>
            <a:ext cx="81368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03.</a:t>
            </a:r>
          </a:p>
        </p:txBody>
      </p:sp>
      <p:grpSp>
        <p:nvGrpSpPr>
          <p:cNvPr id="60" name="Group 42">
            <a:extLst>
              <a:ext uri="{FF2B5EF4-FFF2-40B4-BE49-F238E27FC236}">
                <a16:creationId xmlns:a16="http://schemas.microsoft.com/office/drawing/2014/main" id="{39F7920E-F775-E9E8-0B49-A8F8C5D67769}"/>
              </a:ext>
            </a:extLst>
          </p:cNvPr>
          <p:cNvGrpSpPr/>
          <p:nvPr/>
        </p:nvGrpSpPr>
        <p:grpSpPr>
          <a:xfrm>
            <a:off x="1714562" y="7040428"/>
            <a:ext cx="7681220" cy="930929"/>
            <a:chOff x="0" y="0"/>
            <a:chExt cx="1236851" cy="170157"/>
          </a:xfrm>
        </p:grpSpPr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F454CC32-D950-F147-BD5C-69DBA3234817}"/>
                </a:ext>
              </a:extLst>
            </p:cNvPr>
            <p:cNvSpPr/>
            <p:nvPr/>
          </p:nvSpPr>
          <p:spPr>
            <a:xfrm>
              <a:off x="0" y="0"/>
              <a:ext cx="1236851" cy="170157"/>
            </a:xfrm>
            <a:custGeom>
              <a:avLst/>
              <a:gdLst/>
              <a:ahLst/>
              <a:cxnLst/>
              <a:rect l="l" t="t" r="r" b="b"/>
              <a:pathLst>
                <a:path w="1236851" h="170157">
                  <a:moveTo>
                    <a:pt x="42031" y="0"/>
                  </a:moveTo>
                  <a:lnTo>
                    <a:pt x="1194819" y="0"/>
                  </a:lnTo>
                  <a:cubicBezTo>
                    <a:pt x="1218033" y="0"/>
                    <a:pt x="1236851" y="18818"/>
                    <a:pt x="1236851" y="42031"/>
                  </a:cubicBezTo>
                  <a:lnTo>
                    <a:pt x="1236851" y="128126"/>
                  </a:lnTo>
                  <a:cubicBezTo>
                    <a:pt x="1236851" y="151339"/>
                    <a:pt x="1218033" y="170157"/>
                    <a:pt x="1194819" y="170157"/>
                  </a:cubicBezTo>
                  <a:lnTo>
                    <a:pt x="42031" y="170157"/>
                  </a:lnTo>
                  <a:cubicBezTo>
                    <a:pt x="18818" y="170157"/>
                    <a:pt x="0" y="151339"/>
                    <a:pt x="0" y="128126"/>
                  </a:cubicBezTo>
                  <a:lnTo>
                    <a:pt x="0" y="42031"/>
                  </a:lnTo>
                  <a:cubicBezTo>
                    <a:pt x="0" y="18818"/>
                    <a:pt x="18818" y="0"/>
                    <a:pt x="4203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</p:sp>
        <p:sp>
          <p:nvSpPr>
            <p:cNvPr id="62" name="TextBox 44">
              <a:extLst>
                <a:ext uri="{FF2B5EF4-FFF2-40B4-BE49-F238E27FC236}">
                  <a16:creationId xmlns:a16="http://schemas.microsoft.com/office/drawing/2014/main" id="{C9DF6782-5976-D32A-3E0F-4F09FEFD5AA7}"/>
                </a:ext>
              </a:extLst>
            </p:cNvPr>
            <p:cNvSpPr txBox="1"/>
            <p:nvPr/>
          </p:nvSpPr>
          <p:spPr>
            <a:xfrm>
              <a:off x="0" y="-38100"/>
              <a:ext cx="1236851" cy="208257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3" name="TextBox 45">
            <a:extLst>
              <a:ext uri="{FF2B5EF4-FFF2-40B4-BE49-F238E27FC236}">
                <a16:creationId xmlns:a16="http://schemas.microsoft.com/office/drawing/2014/main" id="{90012C1E-22E7-7A53-BBE2-C243F5CD9C3D}"/>
              </a:ext>
            </a:extLst>
          </p:cNvPr>
          <p:cNvSpPr txBox="1"/>
          <p:nvPr/>
        </p:nvSpPr>
        <p:spPr>
          <a:xfrm>
            <a:off x="1977959" y="7095057"/>
            <a:ext cx="7257510" cy="855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Tools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umum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: Power BI, Tableau, Python, Looker Studio.</a:t>
            </a:r>
          </a:p>
        </p:txBody>
      </p:sp>
      <p:grpSp>
        <p:nvGrpSpPr>
          <p:cNvPr id="2048" name="Group 20">
            <a:extLst>
              <a:ext uri="{FF2B5EF4-FFF2-40B4-BE49-F238E27FC236}">
                <a16:creationId xmlns:a16="http://schemas.microsoft.com/office/drawing/2014/main" id="{C9E2CE23-BFAA-99AB-A9AB-19DFD8AFCDE7}"/>
              </a:ext>
            </a:extLst>
          </p:cNvPr>
          <p:cNvGrpSpPr/>
          <p:nvPr/>
        </p:nvGrpSpPr>
        <p:grpSpPr>
          <a:xfrm>
            <a:off x="1356099" y="2336788"/>
            <a:ext cx="7833621" cy="1580471"/>
            <a:chOff x="0" y="0"/>
            <a:chExt cx="665467" cy="416256"/>
          </a:xfrm>
        </p:grpSpPr>
        <p:sp>
          <p:nvSpPr>
            <p:cNvPr id="2049" name="Freeform 21">
              <a:extLst>
                <a:ext uri="{FF2B5EF4-FFF2-40B4-BE49-F238E27FC236}">
                  <a16:creationId xmlns:a16="http://schemas.microsoft.com/office/drawing/2014/main" id="{5951F831-C852-1A26-A1D3-2231E61611FC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rgbClr val="FFC00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51" name="TextBox 22">
              <a:extLst>
                <a:ext uri="{FF2B5EF4-FFF2-40B4-BE49-F238E27FC236}">
                  <a16:creationId xmlns:a16="http://schemas.microsoft.com/office/drawing/2014/main" id="{263E89CD-DF12-8054-5F01-D04E4D6BC504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56" name="TextBox 2055">
            <a:extLst>
              <a:ext uri="{FF2B5EF4-FFF2-40B4-BE49-F238E27FC236}">
                <a16:creationId xmlns:a16="http://schemas.microsoft.com/office/drawing/2014/main" id="{0F0CF137-DDBE-12DC-BA3B-08036C6EC4C8}"/>
              </a:ext>
            </a:extLst>
          </p:cNvPr>
          <p:cNvSpPr txBox="1"/>
          <p:nvPr/>
        </p:nvSpPr>
        <p:spPr>
          <a:xfrm>
            <a:off x="1819053" y="2725730"/>
            <a:ext cx="7021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sz="3600" b="1" dirty="0"/>
              <a:t>Apa </a:t>
            </a:r>
            <a:r>
              <a:rPr lang="en-ID" sz="3600" b="1" dirty="0" err="1"/>
              <a:t>itu</a:t>
            </a:r>
            <a:r>
              <a:rPr lang="en-ID" sz="3600" b="1" dirty="0"/>
              <a:t> Business Intelligence (BI)?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81E36678-AD56-BCE2-7275-9715470C2D0E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Apa Itu Business Intelligence (BI)? | IBM">
            <a:extLst>
              <a:ext uri="{FF2B5EF4-FFF2-40B4-BE49-F238E27FC236}">
                <a16:creationId xmlns:a16="http://schemas.microsoft.com/office/drawing/2014/main" id="{C20BF87F-63AA-F893-F93D-51A26BF4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" r="2323"/>
          <a:stretch/>
        </p:blipFill>
        <p:spPr bwMode="auto">
          <a:xfrm>
            <a:off x="9889217" y="2879748"/>
            <a:ext cx="8162565" cy="4825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ngapa Microsoft Power BI Adalah Tools Terbaik untuk Data Analytics dan  Visualisasi - Eduparx Blog">
            <a:extLst>
              <a:ext uri="{FF2B5EF4-FFF2-40B4-BE49-F238E27FC236}">
                <a16:creationId xmlns:a16="http://schemas.microsoft.com/office/drawing/2014/main" id="{2CED142E-7386-29C8-14DD-D9D0B4EED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4" y="8252141"/>
            <a:ext cx="2166695" cy="1213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Expert Consulting Services by Select Distinct">
            <a:extLst>
              <a:ext uri="{FF2B5EF4-FFF2-40B4-BE49-F238E27FC236}">
                <a16:creationId xmlns:a16="http://schemas.microsoft.com/office/drawing/2014/main" id="{8600985E-038A-2012-ECA6-643EA9A25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96" y="8182016"/>
            <a:ext cx="1794269" cy="1794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gramming with Python">
            <a:extLst>
              <a:ext uri="{FF2B5EF4-FFF2-40B4-BE49-F238E27FC236}">
                <a16:creationId xmlns:a16="http://schemas.microsoft.com/office/drawing/2014/main" id="{1C64EA4D-587B-D501-4259-D230EE8D5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03" y="8188513"/>
            <a:ext cx="2230962" cy="1249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stering Your SEO with Looker Studio: A Free and Powerful Tool">
            <a:extLst>
              <a:ext uri="{FF2B5EF4-FFF2-40B4-BE49-F238E27FC236}">
                <a16:creationId xmlns:a16="http://schemas.microsoft.com/office/drawing/2014/main" id="{3EB9F70B-F302-D6EE-BC20-D73A5E8F6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426" y="8403571"/>
            <a:ext cx="2614791" cy="1464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88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6551-B36D-9F96-B8A7-378093266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6CEAC8-3760-4637-4EC3-0982EC107E03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2965A1B-4769-F551-1AF8-9D604EF626D9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1E4CB84-3453-607C-63E2-BBAD9377E535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1F4EDF7-345D-7693-4234-9E2EA720B7CA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20F5FF3-DBBB-F7A9-D59A-CF95CE60CC1D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8BBE20C-CF3B-1215-1994-9295AD9F144E}"/>
              </a:ext>
            </a:extLst>
          </p:cNvPr>
          <p:cNvGrpSpPr/>
          <p:nvPr/>
        </p:nvGrpSpPr>
        <p:grpSpPr>
          <a:xfrm>
            <a:off x="1322093" y="3199032"/>
            <a:ext cx="7467600" cy="6440268"/>
            <a:chOff x="0" y="0"/>
            <a:chExt cx="418778" cy="426149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DEBD5C9-22D7-8FB4-EF7A-214A12D695AB}"/>
                </a:ext>
              </a:extLst>
            </p:cNvPr>
            <p:cNvSpPr/>
            <p:nvPr/>
          </p:nvSpPr>
          <p:spPr>
            <a:xfrm>
              <a:off x="0" y="0"/>
              <a:ext cx="418778" cy="426149"/>
            </a:xfrm>
            <a:custGeom>
              <a:avLst/>
              <a:gdLst/>
              <a:ahLst/>
              <a:cxnLst/>
              <a:rect l="l" t="t" r="r" b="b"/>
              <a:pathLst>
                <a:path w="418778" h="426149">
                  <a:moveTo>
                    <a:pt x="97380" y="0"/>
                  </a:moveTo>
                  <a:lnTo>
                    <a:pt x="321399" y="0"/>
                  </a:lnTo>
                  <a:cubicBezTo>
                    <a:pt x="347225" y="0"/>
                    <a:pt x="371994" y="10260"/>
                    <a:pt x="390256" y="28522"/>
                  </a:cubicBezTo>
                  <a:cubicBezTo>
                    <a:pt x="408519" y="46784"/>
                    <a:pt x="418778" y="71553"/>
                    <a:pt x="418778" y="97380"/>
                  </a:cubicBezTo>
                  <a:lnTo>
                    <a:pt x="418778" y="328769"/>
                  </a:lnTo>
                  <a:cubicBezTo>
                    <a:pt x="418778" y="354596"/>
                    <a:pt x="408519" y="379365"/>
                    <a:pt x="390256" y="397627"/>
                  </a:cubicBezTo>
                  <a:cubicBezTo>
                    <a:pt x="371994" y="415889"/>
                    <a:pt x="347225" y="426149"/>
                    <a:pt x="321399" y="426149"/>
                  </a:cubicBezTo>
                  <a:lnTo>
                    <a:pt x="97380" y="426149"/>
                  </a:lnTo>
                  <a:cubicBezTo>
                    <a:pt x="71553" y="426149"/>
                    <a:pt x="46784" y="415889"/>
                    <a:pt x="28522" y="397627"/>
                  </a:cubicBezTo>
                  <a:cubicBezTo>
                    <a:pt x="10260" y="379365"/>
                    <a:pt x="0" y="354596"/>
                    <a:pt x="0" y="328769"/>
                  </a:cubicBezTo>
                  <a:lnTo>
                    <a:pt x="0" y="97380"/>
                  </a:lnTo>
                  <a:cubicBezTo>
                    <a:pt x="0" y="71553"/>
                    <a:pt x="10260" y="46784"/>
                    <a:pt x="28522" y="28522"/>
                  </a:cubicBezTo>
                  <a:cubicBezTo>
                    <a:pt x="46784" y="10260"/>
                    <a:pt x="71553" y="0"/>
                    <a:pt x="97380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8BEFD44-ED91-9898-8FC8-44BFBD7AAED0}"/>
                </a:ext>
              </a:extLst>
            </p:cNvPr>
            <p:cNvSpPr txBox="1"/>
            <p:nvPr/>
          </p:nvSpPr>
          <p:spPr>
            <a:xfrm>
              <a:off x="0" y="-38100"/>
              <a:ext cx="418778" cy="464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8FF6E329-D9EC-E60C-B775-22761AFA075C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45C92B0-22EB-E2AE-9252-82358AF35D2F}"/>
              </a:ext>
            </a:extLst>
          </p:cNvPr>
          <p:cNvSpPr txBox="1"/>
          <p:nvPr/>
        </p:nvSpPr>
        <p:spPr>
          <a:xfrm>
            <a:off x="5480114" y="2153048"/>
            <a:ext cx="10134600" cy="465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Peran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penting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Business Intelligence (BI) 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4B6B562-1B50-996E-3D66-87AA86E283FA}"/>
              </a:ext>
            </a:extLst>
          </p:cNvPr>
          <p:cNvSpPr txBox="1"/>
          <p:nvPr/>
        </p:nvSpPr>
        <p:spPr>
          <a:xfrm>
            <a:off x="1880776" y="3695700"/>
            <a:ext cx="6346313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sz="2400" b="1" dirty="0" err="1">
                <a:solidFill>
                  <a:schemeClr val="bg1"/>
                </a:solidFill>
              </a:rPr>
              <a:t>Penyediaan</a:t>
            </a:r>
            <a:r>
              <a:rPr lang="en-ID" sz="2400" b="1" dirty="0">
                <a:solidFill>
                  <a:schemeClr val="bg1"/>
                </a:solidFill>
              </a:rPr>
              <a:t> Data yang </a:t>
            </a:r>
            <a:r>
              <a:rPr lang="en-ID" sz="2400" b="1" dirty="0" err="1">
                <a:solidFill>
                  <a:schemeClr val="bg1"/>
                </a:solidFill>
              </a:rPr>
              <a:t>Akurat</a:t>
            </a:r>
            <a:r>
              <a:rPr lang="en-ID" sz="2400" b="1" dirty="0">
                <a:solidFill>
                  <a:schemeClr val="bg1"/>
                </a:solidFill>
              </a:rPr>
              <a:t> dan Real-Time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BI </a:t>
            </a:r>
            <a:r>
              <a:rPr lang="en-ID" sz="2400" dirty="0" err="1">
                <a:solidFill>
                  <a:schemeClr val="bg1"/>
                </a:solidFill>
              </a:rPr>
              <a:t>memungkinkan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organisasi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mengakses</a:t>
            </a:r>
            <a:r>
              <a:rPr lang="en-ID" sz="2400" dirty="0">
                <a:solidFill>
                  <a:schemeClr val="bg1"/>
                </a:solidFill>
              </a:rPr>
              <a:t> data real-time </a:t>
            </a:r>
            <a:r>
              <a:rPr lang="en-ID" sz="2400" dirty="0" err="1">
                <a:solidFill>
                  <a:schemeClr val="bg1"/>
                </a:solidFill>
              </a:rPr>
              <a:t>dari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berbagai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sumber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</a:rPr>
              <a:t>Pengambilan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keputusan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strategis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dapat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didasarkan</a:t>
            </a:r>
            <a:r>
              <a:rPr lang="en-ID" sz="2400" dirty="0">
                <a:solidFill>
                  <a:schemeClr val="bg1"/>
                </a:solidFill>
              </a:rPr>
              <a:t> pada </a:t>
            </a:r>
            <a:r>
              <a:rPr lang="en-ID" sz="2400" dirty="0" err="1">
                <a:solidFill>
                  <a:schemeClr val="bg1"/>
                </a:solidFill>
              </a:rPr>
              <a:t>informasi</a:t>
            </a:r>
            <a:r>
              <a:rPr lang="en-ID" sz="2400" dirty="0">
                <a:solidFill>
                  <a:schemeClr val="bg1"/>
                </a:solidFill>
              </a:rPr>
              <a:t> yang valid dan </a:t>
            </a:r>
            <a:r>
              <a:rPr lang="en-ID" sz="2400" dirty="0" err="1">
                <a:solidFill>
                  <a:schemeClr val="bg1"/>
                </a:solidFill>
              </a:rPr>
              <a:t>terkini</a:t>
            </a:r>
            <a:r>
              <a:rPr lang="en-ID" sz="2400" dirty="0">
                <a:solidFill>
                  <a:schemeClr val="bg1"/>
                </a:solidFill>
              </a:rPr>
              <a:t>, </a:t>
            </a:r>
            <a:r>
              <a:rPr lang="en-ID" sz="2400" dirty="0" err="1">
                <a:solidFill>
                  <a:schemeClr val="bg1"/>
                </a:solidFill>
              </a:rPr>
              <a:t>mengurangi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risiko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kesalahan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akibat</a:t>
            </a:r>
            <a:r>
              <a:rPr lang="en-ID" sz="2400" dirty="0">
                <a:solidFill>
                  <a:schemeClr val="bg1"/>
                </a:solidFill>
              </a:rPr>
              <a:t> data yang </a:t>
            </a:r>
            <a:r>
              <a:rPr lang="en-ID" sz="2400" dirty="0" err="1">
                <a:solidFill>
                  <a:schemeClr val="bg1"/>
                </a:solidFill>
              </a:rPr>
              <a:t>usang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D" sz="2400" b="1" dirty="0" err="1">
                <a:solidFill>
                  <a:schemeClr val="bg1"/>
                </a:solidFill>
              </a:rPr>
              <a:t>Identifikasi</a:t>
            </a:r>
            <a:r>
              <a:rPr lang="en-ID" sz="2400" b="1" dirty="0">
                <a:solidFill>
                  <a:schemeClr val="bg1"/>
                </a:solidFill>
              </a:rPr>
              <a:t> Tren dan Pola </a:t>
            </a:r>
            <a:r>
              <a:rPr lang="en-ID" sz="2400" b="1" dirty="0" err="1">
                <a:solidFill>
                  <a:schemeClr val="bg1"/>
                </a:solidFill>
              </a:rPr>
              <a:t>Bisnis</a:t>
            </a:r>
            <a:endParaRPr lang="en-ID" sz="2400" b="1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BI </a:t>
            </a:r>
            <a:r>
              <a:rPr lang="en-ID" sz="2400" dirty="0" err="1">
                <a:solidFill>
                  <a:schemeClr val="bg1"/>
                </a:solidFill>
              </a:rPr>
              <a:t>dapat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menganalisis</a:t>
            </a:r>
            <a:r>
              <a:rPr lang="en-ID" sz="2400" dirty="0">
                <a:solidFill>
                  <a:schemeClr val="bg1"/>
                </a:solidFill>
              </a:rPr>
              <a:t> data </a:t>
            </a:r>
            <a:r>
              <a:rPr lang="en-ID" sz="2400" dirty="0" err="1">
                <a:solidFill>
                  <a:schemeClr val="bg1"/>
                </a:solidFill>
              </a:rPr>
              <a:t>historis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untuk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mengidentifikasi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tren</a:t>
            </a:r>
            <a:r>
              <a:rPr lang="en-ID" sz="2400" dirty="0">
                <a:solidFill>
                  <a:schemeClr val="bg1"/>
                </a:solidFill>
              </a:rPr>
              <a:t> pasar, </a:t>
            </a:r>
            <a:r>
              <a:rPr lang="en-ID" sz="2400" dirty="0" err="1">
                <a:solidFill>
                  <a:schemeClr val="bg1"/>
                </a:solidFill>
              </a:rPr>
              <a:t>preferensi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pelanggan</a:t>
            </a:r>
            <a:r>
              <a:rPr lang="en-ID" sz="2400" dirty="0">
                <a:solidFill>
                  <a:schemeClr val="bg1"/>
                </a:solidFill>
              </a:rPr>
              <a:t>, dan </a:t>
            </a:r>
            <a:r>
              <a:rPr lang="en-ID" sz="2400" dirty="0" err="1">
                <a:solidFill>
                  <a:schemeClr val="bg1"/>
                </a:solidFill>
              </a:rPr>
              <a:t>pola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bisnis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</a:rPr>
              <a:t>Pemahaman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tren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ini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membantu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manajemen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merumuskan</a:t>
            </a:r>
            <a:r>
              <a:rPr lang="en-ID" sz="2400" dirty="0">
                <a:solidFill>
                  <a:schemeClr val="bg1"/>
                </a:solidFill>
              </a:rPr>
              <a:t> strategi </a:t>
            </a:r>
            <a:r>
              <a:rPr lang="en-ID" sz="2400" dirty="0" err="1">
                <a:solidFill>
                  <a:schemeClr val="bg1"/>
                </a:solidFill>
              </a:rPr>
              <a:t>jangka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panjang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40F62C58-8DDC-D5C1-F4C8-002D37003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2C0EA2AF-9A7C-7C6A-B20A-23DAB95FB93A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635FE0BB-8147-6D84-85EA-C7E642D4A794}"/>
              </a:ext>
            </a:extLst>
          </p:cNvPr>
          <p:cNvSpPr/>
          <p:nvPr/>
        </p:nvSpPr>
        <p:spPr>
          <a:xfrm>
            <a:off x="9266828" y="3057150"/>
            <a:ext cx="7467600" cy="6582149"/>
          </a:xfrm>
          <a:custGeom>
            <a:avLst/>
            <a:gdLst/>
            <a:ahLst/>
            <a:cxnLst/>
            <a:rect l="l" t="t" r="r" b="b"/>
            <a:pathLst>
              <a:path w="418778" h="426149">
                <a:moveTo>
                  <a:pt x="97380" y="0"/>
                </a:moveTo>
                <a:lnTo>
                  <a:pt x="321399" y="0"/>
                </a:lnTo>
                <a:cubicBezTo>
                  <a:pt x="347225" y="0"/>
                  <a:pt x="371994" y="10260"/>
                  <a:pt x="390256" y="28522"/>
                </a:cubicBezTo>
                <a:cubicBezTo>
                  <a:pt x="408519" y="46784"/>
                  <a:pt x="418778" y="71553"/>
                  <a:pt x="418778" y="97380"/>
                </a:cubicBezTo>
                <a:lnTo>
                  <a:pt x="418778" y="328769"/>
                </a:lnTo>
                <a:cubicBezTo>
                  <a:pt x="418778" y="354596"/>
                  <a:pt x="408519" y="379365"/>
                  <a:pt x="390256" y="397627"/>
                </a:cubicBezTo>
                <a:cubicBezTo>
                  <a:pt x="371994" y="415889"/>
                  <a:pt x="347225" y="426149"/>
                  <a:pt x="321399" y="426149"/>
                </a:cubicBezTo>
                <a:lnTo>
                  <a:pt x="97380" y="426149"/>
                </a:lnTo>
                <a:cubicBezTo>
                  <a:pt x="71553" y="426149"/>
                  <a:pt x="46784" y="415889"/>
                  <a:pt x="28522" y="397627"/>
                </a:cubicBezTo>
                <a:cubicBezTo>
                  <a:pt x="10260" y="379365"/>
                  <a:pt x="0" y="354596"/>
                  <a:pt x="0" y="328769"/>
                </a:cubicBezTo>
                <a:lnTo>
                  <a:pt x="0" y="97380"/>
                </a:lnTo>
                <a:cubicBezTo>
                  <a:pt x="0" y="71553"/>
                  <a:pt x="10260" y="46784"/>
                  <a:pt x="28522" y="28522"/>
                </a:cubicBezTo>
                <a:cubicBezTo>
                  <a:pt x="46784" y="10260"/>
                  <a:pt x="71553" y="0"/>
                  <a:pt x="9738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ID" dirty="0"/>
          </a:p>
        </p:txBody>
      </p:sp>
      <p:sp>
        <p:nvSpPr>
          <p:cNvPr id="9" name="TextBox 45">
            <a:extLst>
              <a:ext uri="{FF2B5EF4-FFF2-40B4-BE49-F238E27FC236}">
                <a16:creationId xmlns:a16="http://schemas.microsoft.com/office/drawing/2014/main" id="{169DEC53-A4FE-7B54-06BE-1B866DB4A687}"/>
              </a:ext>
            </a:extLst>
          </p:cNvPr>
          <p:cNvSpPr txBox="1"/>
          <p:nvPr/>
        </p:nvSpPr>
        <p:spPr>
          <a:xfrm>
            <a:off x="9827471" y="3520512"/>
            <a:ext cx="6346313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+mj-lt"/>
              <a:buAutoNum type="arabicPeriod" startAt="3"/>
            </a:pPr>
            <a:r>
              <a:rPr lang="en-ID" sz="2400" b="1" dirty="0" err="1">
                <a:solidFill>
                  <a:schemeClr val="bg1"/>
                </a:solidFill>
              </a:rPr>
              <a:t>Optimalisasi</a:t>
            </a:r>
            <a:r>
              <a:rPr lang="en-ID" sz="2400" b="1" dirty="0">
                <a:solidFill>
                  <a:schemeClr val="bg1"/>
                </a:solidFill>
              </a:rPr>
              <a:t> Proses </a:t>
            </a:r>
            <a:r>
              <a:rPr lang="en-ID" sz="2400" b="1" dirty="0" err="1">
                <a:solidFill>
                  <a:schemeClr val="bg1"/>
                </a:solidFill>
              </a:rPr>
              <a:t>Bisnis</a:t>
            </a:r>
            <a:endParaRPr lang="en-ID" sz="2400" b="1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BI </a:t>
            </a:r>
            <a:r>
              <a:rPr lang="en-ID" sz="2400" dirty="0" err="1">
                <a:solidFill>
                  <a:schemeClr val="bg1"/>
                </a:solidFill>
              </a:rPr>
              <a:t>membantu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dalam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mengidentifikasi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inefisiensi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operasional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dashboard </a:t>
            </a:r>
            <a:r>
              <a:rPr lang="en-ID" sz="2400" dirty="0" err="1">
                <a:solidFill>
                  <a:schemeClr val="bg1"/>
                </a:solidFill>
              </a:rPr>
              <a:t>analitik</a:t>
            </a:r>
            <a:r>
              <a:rPr lang="en-ID" sz="2400" dirty="0">
                <a:solidFill>
                  <a:schemeClr val="bg1"/>
                </a:solidFill>
              </a:rPr>
              <a:t> dan KPI (Key Performance Indicators).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Keputusan </a:t>
            </a:r>
            <a:r>
              <a:rPr lang="en-ID" sz="2400" dirty="0" err="1">
                <a:solidFill>
                  <a:schemeClr val="bg1"/>
                </a:solidFill>
              </a:rPr>
              <a:t>strategis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dapat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difokuskan</a:t>
            </a:r>
            <a:r>
              <a:rPr lang="en-ID" sz="2400" dirty="0">
                <a:solidFill>
                  <a:schemeClr val="bg1"/>
                </a:solidFill>
              </a:rPr>
              <a:t> pada </a:t>
            </a:r>
            <a:r>
              <a:rPr lang="en-ID" sz="2400" dirty="0" err="1">
                <a:solidFill>
                  <a:schemeClr val="bg1"/>
                </a:solidFill>
              </a:rPr>
              <a:t>peningkatan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efisiensi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efektivitas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operasional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 startAt="3"/>
            </a:pPr>
            <a:r>
              <a:rPr lang="en-ID" sz="2400" b="1" dirty="0" err="1">
                <a:solidFill>
                  <a:schemeClr val="bg1"/>
                </a:solidFill>
              </a:rPr>
              <a:t>Prediksi</a:t>
            </a:r>
            <a:r>
              <a:rPr lang="en-ID" sz="2400" b="1" dirty="0">
                <a:solidFill>
                  <a:schemeClr val="bg1"/>
                </a:solidFill>
              </a:rPr>
              <a:t> dan </a:t>
            </a:r>
            <a:r>
              <a:rPr lang="en-ID" sz="2400" b="1" dirty="0" err="1">
                <a:solidFill>
                  <a:schemeClr val="bg1"/>
                </a:solidFill>
              </a:rPr>
              <a:t>Perencanaan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Strategis</a:t>
            </a:r>
            <a:endParaRPr lang="en-ID" sz="2400" b="1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BI </a:t>
            </a:r>
            <a:r>
              <a:rPr lang="en-ID" sz="2400" dirty="0" err="1">
                <a:solidFill>
                  <a:schemeClr val="bg1"/>
                </a:solidFill>
              </a:rPr>
              <a:t>sering</a:t>
            </a:r>
            <a:r>
              <a:rPr lang="en-ID" sz="2400" dirty="0">
                <a:solidFill>
                  <a:schemeClr val="bg1"/>
                </a:solidFill>
              </a:rPr>
              <a:t> kali </a:t>
            </a:r>
            <a:r>
              <a:rPr lang="en-ID" sz="2400" dirty="0" err="1">
                <a:solidFill>
                  <a:schemeClr val="bg1"/>
                </a:solidFill>
              </a:rPr>
              <a:t>menggunakan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teknik</a:t>
            </a:r>
            <a:r>
              <a:rPr lang="en-ID" sz="2400" dirty="0">
                <a:solidFill>
                  <a:schemeClr val="bg1"/>
                </a:solidFill>
              </a:rPr>
              <a:t> data mining dan machine learning </a:t>
            </a:r>
            <a:r>
              <a:rPr lang="en-ID" sz="2400" dirty="0" err="1">
                <a:solidFill>
                  <a:schemeClr val="bg1"/>
                </a:solidFill>
              </a:rPr>
              <a:t>untuk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membuat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prediksi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berdasarkan</a:t>
            </a:r>
            <a:r>
              <a:rPr lang="en-ID" sz="2400" dirty="0">
                <a:solidFill>
                  <a:schemeClr val="bg1"/>
                </a:solidFill>
              </a:rPr>
              <a:t> data </a:t>
            </a:r>
            <a:r>
              <a:rPr lang="en-ID" sz="2400" dirty="0" err="1">
                <a:solidFill>
                  <a:schemeClr val="bg1"/>
                </a:solidFill>
              </a:rPr>
              <a:t>historis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</a:rPr>
              <a:t>Prediksi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ini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membantu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dalam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perencanaan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strategis</a:t>
            </a:r>
            <a:r>
              <a:rPr lang="en-ID" sz="2400" dirty="0">
                <a:solidFill>
                  <a:schemeClr val="bg1"/>
                </a:solidFill>
              </a:rPr>
              <a:t>, </a:t>
            </a:r>
            <a:r>
              <a:rPr lang="en-ID" sz="2400" dirty="0" err="1">
                <a:solidFill>
                  <a:schemeClr val="bg1"/>
                </a:solidFill>
              </a:rPr>
              <a:t>seperti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ekspansi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bisnis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atau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peluncuran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produk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baru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D2740BF0-3672-213D-FE6D-DE8E9D862F30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67173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F206B-9A9B-E460-B690-A83CAF8CD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EB418E9-A447-A540-41A9-AD6EF4F5FFD6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2FE90A-C2A3-0B8B-2EFC-D644789C8537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BE192F1-E564-A7DF-D646-FFD32FFC7BDF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7C74583-38E8-01D3-EE83-BF646C3E8F31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C810FB2-5CB7-1C6B-1D2D-832C3E83048D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B8B17624-97EB-00F3-BBC0-EF245C879023}"/>
              </a:ext>
            </a:extLst>
          </p:cNvPr>
          <p:cNvGrpSpPr/>
          <p:nvPr/>
        </p:nvGrpSpPr>
        <p:grpSpPr>
          <a:xfrm>
            <a:off x="1322093" y="3199032"/>
            <a:ext cx="7467600" cy="6592668"/>
            <a:chOff x="0" y="0"/>
            <a:chExt cx="418778" cy="426149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3EBBE6A-8277-5EE1-C9CC-B2FF38BDABCD}"/>
                </a:ext>
              </a:extLst>
            </p:cNvPr>
            <p:cNvSpPr/>
            <p:nvPr/>
          </p:nvSpPr>
          <p:spPr>
            <a:xfrm>
              <a:off x="0" y="0"/>
              <a:ext cx="418778" cy="426149"/>
            </a:xfrm>
            <a:custGeom>
              <a:avLst/>
              <a:gdLst/>
              <a:ahLst/>
              <a:cxnLst/>
              <a:rect l="l" t="t" r="r" b="b"/>
              <a:pathLst>
                <a:path w="418778" h="426149">
                  <a:moveTo>
                    <a:pt x="97380" y="0"/>
                  </a:moveTo>
                  <a:lnTo>
                    <a:pt x="321399" y="0"/>
                  </a:lnTo>
                  <a:cubicBezTo>
                    <a:pt x="347225" y="0"/>
                    <a:pt x="371994" y="10260"/>
                    <a:pt x="390256" y="28522"/>
                  </a:cubicBezTo>
                  <a:cubicBezTo>
                    <a:pt x="408519" y="46784"/>
                    <a:pt x="418778" y="71553"/>
                    <a:pt x="418778" y="97380"/>
                  </a:cubicBezTo>
                  <a:lnTo>
                    <a:pt x="418778" y="328769"/>
                  </a:lnTo>
                  <a:cubicBezTo>
                    <a:pt x="418778" y="354596"/>
                    <a:pt x="408519" y="379365"/>
                    <a:pt x="390256" y="397627"/>
                  </a:cubicBezTo>
                  <a:cubicBezTo>
                    <a:pt x="371994" y="415889"/>
                    <a:pt x="347225" y="426149"/>
                    <a:pt x="321399" y="426149"/>
                  </a:cubicBezTo>
                  <a:lnTo>
                    <a:pt x="97380" y="426149"/>
                  </a:lnTo>
                  <a:cubicBezTo>
                    <a:pt x="71553" y="426149"/>
                    <a:pt x="46784" y="415889"/>
                    <a:pt x="28522" y="397627"/>
                  </a:cubicBezTo>
                  <a:cubicBezTo>
                    <a:pt x="10260" y="379365"/>
                    <a:pt x="0" y="354596"/>
                    <a:pt x="0" y="328769"/>
                  </a:cubicBezTo>
                  <a:lnTo>
                    <a:pt x="0" y="97380"/>
                  </a:lnTo>
                  <a:cubicBezTo>
                    <a:pt x="0" y="71553"/>
                    <a:pt x="10260" y="46784"/>
                    <a:pt x="28522" y="28522"/>
                  </a:cubicBezTo>
                  <a:cubicBezTo>
                    <a:pt x="46784" y="10260"/>
                    <a:pt x="71553" y="0"/>
                    <a:pt x="97380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DCCB1AD-5056-AEBC-74C3-0565900973D3}"/>
                </a:ext>
              </a:extLst>
            </p:cNvPr>
            <p:cNvSpPr txBox="1"/>
            <p:nvPr/>
          </p:nvSpPr>
          <p:spPr>
            <a:xfrm>
              <a:off x="0" y="-38100"/>
              <a:ext cx="418778" cy="464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687CEF6A-4506-A840-EE13-515F7BD3857C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3F58A293-B36E-56F7-2D6C-9BE59C493E49}"/>
              </a:ext>
            </a:extLst>
          </p:cNvPr>
          <p:cNvSpPr txBox="1"/>
          <p:nvPr/>
        </p:nvSpPr>
        <p:spPr>
          <a:xfrm>
            <a:off x="5480114" y="2153048"/>
            <a:ext cx="10134600" cy="465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Peran </a:t>
            </a:r>
            <a:r>
              <a:rPr lang="en-US" sz="36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penting</a:t>
            </a:r>
            <a:r>
              <a:rPr lang="en-US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Business Intelligence (BI) 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DCE09E9F-710E-03E6-D7C0-C25AEAFDCEB2}"/>
              </a:ext>
            </a:extLst>
          </p:cNvPr>
          <p:cNvSpPr txBox="1"/>
          <p:nvPr/>
        </p:nvSpPr>
        <p:spPr>
          <a:xfrm>
            <a:off x="1880776" y="3695700"/>
            <a:ext cx="6346313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ID" sz="2400" b="1" dirty="0" err="1">
                <a:solidFill>
                  <a:schemeClr val="bg1"/>
                </a:solidFill>
              </a:rPr>
              <a:t>Dukungan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dalam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Pengambilan</a:t>
            </a:r>
            <a:r>
              <a:rPr lang="en-ID" sz="2400" b="1" dirty="0">
                <a:solidFill>
                  <a:schemeClr val="bg1"/>
                </a:solidFill>
              </a:rPr>
              <a:t> Keputusan </a:t>
            </a:r>
            <a:r>
              <a:rPr lang="en-ID" sz="2400" b="1" dirty="0" err="1">
                <a:solidFill>
                  <a:schemeClr val="bg1"/>
                </a:solidFill>
              </a:rPr>
              <a:t>Berbasis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BI </a:t>
            </a:r>
            <a:r>
              <a:rPr lang="en-ID" sz="2400" dirty="0" err="1">
                <a:solidFill>
                  <a:schemeClr val="bg1"/>
                </a:solidFill>
              </a:rPr>
              <a:t>menggantikan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intuisi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asumsi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keputusan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berbasis</a:t>
            </a:r>
            <a:r>
              <a:rPr lang="en-ID" sz="2400" dirty="0">
                <a:solidFill>
                  <a:schemeClr val="bg1"/>
                </a:solidFill>
              </a:rPr>
              <a:t> data yang </a:t>
            </a:r>
            <a:r>
              <a:rPr lang="en-ID" sz="2400" dirty="0" err="1">
                <a:solidFill>
                  <a:schemeClr val="bg1"/>
                </a:solidFill>
              </a:rPr>
              <a:t>lebih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objektif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</a:rPr>
              <a:t>Manajemen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dapat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membandingkan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berbagai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skenario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menggunakan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analisis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simulasi</a:t>
            </a:r>
            <a:r>
              <a:rPr lang="en-ID" sz="2400" dirty="0">
                <a:solidFill>
                  <a:schemeClr val="bg1"/>
                </a:solidFill>
              </a:rPr>
              <a:t> dan forecasting.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ID" sz="2400" b="1" dirty="0" err="1">
                <a:solidFill>
                  <a:schemeClr val="bg1"/>
                </a:solidFill>
              </a:rPr>
              <a:t>Peningkatan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Keunggulan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Kompetitif</a:t>
            </a:r>
            <a:endParaRPr lang="en-ID" sz="2400" b="1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BI, </a:t>
            </a:r>
            <a:r>
              <a:rPr lang="en-ID" sz="2400" dirty="0" err="1">
                <a:solidFill>
                  <a:schemeClr val="bg1"/>
                </a:solidFill>
              </a:rPr>
              <a:t>perusahaan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dapat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memahami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keunggulan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kelemahan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mereka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dibandingkan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kompetitor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Data yang </a:t>
            </a:r>
            <a:r>
              <a:rPr lang="en-ID" sz="2400" dirty="0" err="1">
                <a:solidFill>
                  <a:schemeClr val="bg1"/>
                </a:solidFill>
              </a:rPr>
              <a:t>dianalisis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dari</a:t>
            </a:r>
            <a:r>
              <a:rPr lang="en-ID" sz="2400" dirty="0">
                <a:solidFill>
                  <a:schemeClr val="bg1"/>
                </a:solidFill>
              </a:rPr>
              <a:t> pasar dan </a:t>
            </a:r>
            <a:r>
              <a:rPr lang="en-ID" sz="2400" dirty="0" err="1">
                <a:solidFill>
                  <a:schemeClr val="bg1"/>
                </a:solidFill>
              </a:rPr>
              <a:t>pesaing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memungkinkan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perusahaan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untuk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menyesuaikan</a:t>
            </a:r>
            <a:r>
              <a:rPr lang="en-ID" sz="2400" dirty="0">
                <a:solidFill>
                  <a:schemeClr val="bg1"/>
                </a:solidFill>
              </a:rPr>
              <a:t> strategi </a:t>
            </a:r>
            <a:r>
              <a:rPr lang="en-ID" sz="2400" dirty="0" err="1">
                <a:solidFill>
                  <a:schemeClr val="bg1"/>
                </a:solidFill>
              </a:rPr>
              <a:t>kompetitif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lebih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baik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897B9E1-8666-155F-D63E-046FDA976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AD5F426D-DCB2-68B8-F9A3-E29CC0D15C3B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0C053569-D460-2961-E147-E75265380BCF}"/>
              </a:ext>
            </a:extLst>
          </p:cNvPr>
          <p:cNvSpPr/>
          <p:nvPr/>
        </p:nvSpPr>
        <p:spPr>
          <a:xfrm>
            <a:off x="9266828" y="3057150"/>
            <a:ext cx="7467600" cy="6734549"/>
          </a:xfrm>
          <a:custGeom>
            <a:avLst/>
            <a:gdLst/>
            <a:ahLst/>
            <a:cxnLst/>
            <a:rect l="l" t="t" r="r" b="b"/>
            <a:pathLst>
              <a:path w="418778" h="426149">
                <a:moveTo>
                  <a:pt x="97380" y="0"/>
                </a:moveTo>
                <a:lnTo>
                  <a:pt x="321399" y="0"/>
                </a:lnTo>
                <a:cubicBezTo>
                  <a:pt x="347225" y="0"/>
                  <a:pt x="371994" y="10260"/>
                  <a:pt x="390256" y="28522"/>
                </a:cubicBezTo>
                <a:cubicBezTo>
                  <a:pt x="408519" y="46784"/>
                  <a:pt x="418778" y="71553"/>
                  <a:pt x="418778" y="97380"/>
                </a:cubicBezTo>
                <a:lnTo>
                  <a:pt x="418778" y="328769"/>
                </a:lnTo>
                <a:cubicBezTo>
                  <a:pt x="418778" y="354596"/>
                  <a:pt x="408519" y="379365"/>
                  <a:pt x="390256" y="397627"/>
                </a:cubicBezTo>
                <a:cubicBezTo>
                  <a:pt x="371994" y="415889"/>
                  <a:pt x="347225" y="426149"/>
                  <a:pt x="321399" y="426149"/>
                </a:cubicBezTo>
                <a:lnTo>
                  <a:pt x="97380" y="426149"/>
                </a:lnTo>
                <a:cubicBezTo>
                  <a:pt x="71553" y="426149"/>
                  <a:pt x="46784" y="415889"/>
                  <a:pt x="28522" y="397627"/>
                </a:cubicBezTo>
                <a:cubicBezTo>
                  <a:pt x="10260" y="379365"/>
                  <a:pt x="0" y="354596"/>
                  <a:pt x="0" y="328769"/>
                </a:cubicBezTo>
                <a:lnTo>
                  <a:pt x="0" y="97380"/>
                </a:lnTo>
                <a:cubicBezTo>
                  <a:pt x="0" y="71553"/>
                  <a:pt x="10260" y="46784"/>
                  <a:pt x="28522" y="28522"/>
                </a:cubicBezTo>
                <a:cubicBezTo>
                  <a:pt x="46784" y="10260"/>
                  <a:pt x="71553" y="0"/>
                  <a:pt x="9738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ID" dirty="0"/>
          </a:p>
        </p:txBody>
      </p:sp>
      <p:sp>
        <p:nvSpPr>
          <p:cNvPr id="9" name="TextBox 45">
            <a:extLst>
              <a:ext uri="{FF2B5EF4-FFF2-40B4-BE49-F238E27FC236}">
                <a16:creationId xmlns:a16="http://schemas.microsoft.com/office/drawing/2014/main" id="{DE2B4EA4-54BF-5F39-DA61-68AE87F2DB9C}"/>
              </a:ext>
            </a:extLst>
          </p:cNvPr>
          <p:cNvSpPr txBox="1"/>
          <p:nvPr/>
        </p:nvSpPr>
        <p:spPr>
          <a:xfrm>
            <a:off x="9827471" y="3520512"/>
            <a:ext cx="6346313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+mj-lt"/>
              <a:buAutoNum type="arabicPeriod" startAt="7"/>
            </a:pPr>
            <a:r>
              <a:rPr lang="en-ID" sz="2400" b="1" dirty="0" err="1">
                <a:solidFill>
                  <a:schemeClr val="bg1"/>
                </a:solidFill>
              </a:rPr>
              <a:t>Peningkatan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Layanan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Pelanggan</a:t>
            </a:r>
            <a:r>
              <a:rPr lang="en-ID" sz="2400" b="1" dirty="0">
                <a:solidFill>
                  <a:schemeClr val="bg1"/>
                </a:solidFill>
              </a:rPr>
              <a:t> dan </a:t>
            </a:r>
            <a:r>
              <a:rPr lang="en-ID" sz="2400" b="1" dirty="0" err="1">
                <a:solidFill>
                  <a:schemeClr val="bg1"/>
                </a:solidFill>
              </a:rPr>
              <a:t>Pengalaman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Pengguna</a:t>
            </a:r>
            <a:endParaRPr lang="en-ID" sz="2400" b="1" dirty="0">
              <a:solidFill>
                <a:schemeClr val="bg1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BI </a:t>
            </a:r>
            <a:r>
              <a:rPr lang="en-ID" sz="2400" dirty="0" err="1">
                <a:solidFill>
                  <a:schemeClr val="bg1"/>
                </a:solidFill>
              </a:rPr>
              <a:t>membantu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dalam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memahami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perilaku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pelanggan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melalui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analisis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sentimen</a:t>
            </a:r>
            <a:r>
              <a:rPr lang="en-ID" sz="2400" dirty="0">
                <a:solidFill>
                  <a:schemeClr val="bg1"/>
                </a:solidFill>
              </a:rPr>
              <a:t>, data </a:t>
            </a:r>
            <a:r>
              <a:rPr lang="en-ID" sz="2400" dirty="0" err="1">
                <a:solidFill>
                  <a:schemeClr val="bg1"/>
                </a:solidFill>
              </a:rPr>
              <a:t>transaksi</a:t>
            </a:r>
            <a:r>
              <a:rPr lang="en-ID" sz="2400" dirty="0">
                <a:solidFill>
                  <a:schemeClr val="bg1"/>
                </a:solidFill>
              </a:rPr>
              <a:t>, dan </a:t>
            </a:r>
            <a:r>
              <a:rPr lang="en-ID" sz="2400" dirty="0" err="1">
                <a:solidFill>
                  <a:schemeClr val="bg1"/>
                </a:solidFill>
              </a:rPr>
              <a:t>interaksi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pelanggan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Keputusan </a:t>
            </a:r>
            <a:r>
              <a:rPr lang="en-ID" sz="2400" dirty="0" err="1">
                <a:solidFill>
                  <a:schemeClr val="bg1"/>
                </a:solidFill>
              </a:rPr>
              <a:t>strategis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dapat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difokuskan</a:t>
            </a:r>
            <a:r>
              <a:rPr lang="en-ID" sz="2400" dirty="0">
                <a:solidFill>
                  <a:schemeClr val="bg1"/>
                </a:solidFill>
              </a:rPr>
              <a:t> pada </a:t>
            </a:r>
            <a:r>
              <a:rPr lang="en-ID" sz="2400" dirty="0" err="1">
                <a:solidFill>
                  <a:schemeClr val="bg1"/>
                </a:solidFill>
              </a:rPr>
              <a:t>peningkatan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kepuasan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pelanggan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personalisasi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layanan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 startAt="7"/>
            </a:pPr>
            <a:r>
              <a:rPr lang="en-ID" sz="2400" b="1" dirty="0" err="1">
                <a:solidFill>
                  <a:schemeClr val="bg1"/>
                </a:solidFill>
              </a:rPr>
              <a:t>Manajemen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Risiko</a:t>
            </a:r>
            <a:r>
              <a:rPr lang="en-ID" sz="2400" b="1" dirty="0">
                <a:solidFill>
                  <a:schemeClr val="bg1"/>
                </a:solidFill>
              </a:rPr>
              <a:t> yang </a:t>
            </a:r>
            <a:r>
              <a:rPr lang="en-ID" sz="2400" b="1" dirty="0" err="1">
                <a:solidFill>
                  <a:schemeClr val="bg1"/>
                </a:solidFill>
              </a:rPr>
              <a:t>Lebih</a:t>
            </a:r>
            <a:r>
              <a:rPr lang="en-ID" sz="2400" b="1" dirty="0">
                <a:solidFill>
                  <a:schemeClr val="bg1"/>
                </a:solidFill>
              </a:rPr>
              <a:t> Baik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chemeClr val="bg1"/>
                </a:solidFill>
              </a:rPr>
              <a:t>BI </a:t>
            </a:r>
            <a:r>
              <a:rPr lang="en-ID" sz="2400" dirty="0" err="1">
                <a:solidFill>
                  <a:schemeClr val="bg1"/>
                </a:solidFill>
              </a:rPr>
              <a:t>memungkinkan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perusahaan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untuk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mengidentifikasi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risiko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potensial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melalui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analisis</a:t>
            </a:r>
            <a:r>
              <a:rPr lang="en-ID" sz="2400" dirty="0">
                <a:solidFill>
                  <a:schemeClr val="bg1"/>
                </a:solidFill>
              </a:rPr>
              <a:t> data dan </a:t>
            </a:r>
            <a:r>
              <a:rPr lang="en-ID" sz="2400" dirty="0" err="1">
                <a:solidFill>
                  <a:schemeClr val="bg1"/>
                </a:solidFill>
              </a:rPr>
              <a:t>peringatan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dini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D" sz="2400" dirty="0" err="1">
                <a:solidFill>
                  <a:schemeClr val="bg1"/>
                </a:solidFill>
              </a:rPr>
              <a:t>Manajemen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risiko</a:t>
            </a:r>
            <a:r>
              <a:rPr lang="en-ID" sz="2400" dirty="0">
                <a:solidFill>
                  <a:schemeClr val="bg1"/>
                </a:solidFill>
              </a:rPr>
              <a:t> yang </a:t>
            </a:r>
            <a:r>
              <a:rPr lang="en-ID" sz="2400" dirty="0" err="1">
                <a:solidFill>
                  <a:schemeClr val="bg1"/>
                </a:solidFill>
              </a:rPr>
              <a:t>efektif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mendukung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stabilitas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bisnis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dalam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jangka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panjang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 startAt="7"/>
            </a:pPr>
            <a:r>
              <a:rPr lang="en-ID" sz="2400" b="1" dirty="0">
                <a:solidFill>
                  <a:schemeClr val="bg1"/>
                </a:solidFill>
              </a:rPr>
              <a:t>Integrasi </a:t>
            </a:r>
            <a:r>
              <a:rPr lang="en-ID" sz="2400" b="1" dirty="0" err="1">
                <a:solidFill>
                  <a:schemeClr val="bg1"/>
                </a:solidFill>
              </a:rPr>
              <a:t>dengan</a:t>
            </a:r>
            <a:r>
              <a:rPr lang="en-ID" sz="2400" b="1" dirty="0">
                <a:solidFill>
                  <a:schemeClr val="bg1"/>
                </a:solidFill>
              </a:rPr>
              <a:t> Decision Support Systems (DSS)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2B43D960-1D32-D2F7-BE5E-B094F8A7B89E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74129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629749" y="1903600"/>
            <a:ext cx="7017199" cy="4380880"/>
            <a:chOff x="0" y="0"/>
            <a:chExt cx="772963" cy="4946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2963" cy="494657"/>
            </a:xfrm>
            <a:custGeom>
              <a:avLst/>
              <a:gdLst/>
              <a:ahLst/>
              <a:cxnLst/>
              <a:rect l="l" t="t" r="r" b="b"/>
              <a:pathLst>
                <a:path w="772963" h="494657">
                  <a:moveTo>
                    <a:pt x="79138" y="0"/>
                  </a:moveTo>
                  <a:lnTo>
                    <a:pt x="693825" y="0"/>
                  </a:lnTo>
                  <a:cubicBezTo>
                    <a:pt x="737532" y="0"/>
                    <a:pt x="772963" y="35431"/>
                    <a:pt x="772963" y="79138"/>
                  </a:cubicBezTo>
                  <a:lnTo>
                    <a:pt x="772963" y="415519"/>
                  </a:lnTo>
                  <a:cubicBezTo>
                    <a:pt x="772963" y="436508"/>
                    <a:pt x="764626" y="456637"/>
                    <a:pt x="749784" y="471478"/>
                  </a:cubicBezTo>
                  <a:cubicBezTo>
                    <a:pt x="734943" y="486319"/>
                    <a:pt x="714814" y="494657"/>
                    <a:pt x="693825" y="494657"/>
                  </a:cubicBezTo>
                  <a:lnTo>
                    <a:pt x="79138" y="494657"/>
                  </a:lnTo>
                  <a:cubicBezTo>
                    <a:pt x="58149" y="494657"/>
                    <a:pt x="38020" y="486319"/>
                    <a:pt x="23179" y="471478"/>
                  </a:cubicBezTo>
                  <a:cubicBezTo>
                    <a:pt x="8338" y="456637"/>
                    <a:pt x="0" y="436508"/>
                    <a:pt x="0" y="415519"/>
                  </a:cubicBezTo>
                  <a:lnTo>
                    <a:pt x="0" y="79138"/>
                  </a:lnTo>
                  <a:cubicBezTo>
                    <a:pt x="0" y="58149"/>
                    <a:pt x="8338" y="38020"/>
                    <a:pt x="23179" y="23179"/>
                  </a:cubicBezTo>
                  <a:cubicBezTo>
                    <a:pt x="38020" y="8338"/>
                    <a:pt x="58149" y="0"/>
                    <a:pt x="79138" y="0"/>
                  </a:cubicBezTo>
                  <a:close/>
                </a:path>
              </a:pathLst>
            </a:custGeom>
            <a:solidFill>
              <a:srgbClr val="1363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72963" cy="532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7730" y="3635187"/>
            <a:ext cx="7607744" cy="8779706"/>
            <a:chOff x="-52081" y="-395203"/>
            <a:chExt cx="853950" cy="889860"/>
          </a:xfrm>
        </p:grpSpPr>
        <p:sp>
          <p:nvSpPr>
            <p:cNvPr id="15" name="Freeform 15"/>
            <p:cNvSpPr/>
            <p:nvPr/>
          </p:nvSpPr>
          <p:spPr>
            <a:xfrm>
              <a:off x="-52081" y="-395203"/>
              <a:ext cx="853950" cy="494657"/>
            </a:xfrm>
            <a:custGeom>
              <a:avLst/>
              <a:gdLst/>
              <a:ahLst/>
              <a:cxnLst/>
              <a:rect l="l" t="t" r="r" b="b"/>
              <a:pathLst>
                <a:path w="772963" h="494657">
                  <a:moveTo>
                    <a:pt x="67256" y="0"/>
                  </a:moveTo>
                  <a:lnTo>
                    <a:pt x="705707" y="0"/>
                  </a:lnTo>
                  <a:cubicBezTo>
                    <a:pt x="742852" y="0"/>
                    <a:pt x="772963" y="30112"/>
                    <a:pt x="772963" y="67256"/>
                  </a:cubicBezTo>
                  <a:lnTo>
                    <a:pt x="772963" y="427401"/>
                  </a:lnTo>
                  <a:cubicBezTo>
                    <a:pt x="772963" y="464546"/>
                    <a:pt x="742852" y="494657"/>
                    <a:pt x="705707" y="494657"/>
                  </a:cubicBezTo>
                  <a:lnTo>
                    <a:pt x="67256" y="494657"/>
                  </a:lnTo>
                  <a:cubicBezTo>
                    <a:pt x="30112" y="494657"/>
                    <a:pt x="0" y="464546"/>
                    <a:pt x="0" y="427401"/>
                  </a:cubicBezTo>
                  <a:lnTo>
                    <a:pt x="0" y="67256"/>
                  </a:lnTo>
                  <a:cubicBezTo>
                    <a:pt x="0" y="30112"/>
                    <a:pt x="30112" y="0"/>
                    <a:pt x="67256" y="0"/>
                  </a:cubicBezTo>
                  <a:close/>
                </a:path>
              </a:pathLst>
            </a:custGeom>
            <a:solidFill>
              <a:srgbClr val="C84A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72963" cy="532757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0366" y="5194364"/>
            <a:ext cx="8108936" cy="4380880"/>
            <a:chOff x="0" y="0"/>
            <a:chExt cx="772963" cy="4946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72963" cy="494657"/>
            </a:xfrm>
            <a:custGeom>
              <a:avLst/>
              <a:gdLst/>
              <a:ahLst/>
              <a:cxnLst/>
              <a:rect l="l" t="t" r="r" b="b"/>
              <a:pathLst>
                <a:path w="772963" h="494657">
                  <a:moveTo>
                    <a:pt x="79138" y="0"/>
                  </a:moveTo>
                  <a:lnTo>
                    <a:pt x="693825" y="0"/>
                  </a:lnTo>
                  <a:cubicBezTo>
                    <a:pt x="737532" y="0"/>
                    <a:pt x="772963" y="35431"/>
                    <a:pt x="772963" y="79138"/>
                  </a:cubicBezTo>
                  <a:lnTo>
                    <a:pt x="772963" y="415519"/>
                  </a:lnTo>
                  <a:cubicBezTo>
                    <a:pt x="772963" y="436508"/>
                    <a:pt x="764626" y="456637"/>
                    <a:pt x="749784" y="471478"/>
                  </a:cubicBezTo>
                  <a:cubicBezTo>
                    <a:pt x="734943" y="486319"/>
                    <a:pt x="714814" y="494657"/>
                    <a:pt x="693825" y="494657"/>
                  </a:cubicBezTo>
                  <a:lnTo>
                    <a:pt x="79138" y="494657"/>
                  </a:lnTo>
                  <a:cubicBezTo>
                    <a:pt x="58149" y="494657"/>
                    <a:pt x="38020" y="486319"/>
                    <a:pt x="23179" y="471478"/>
                  </a:cubicBezTo>
                  <a:cubicBezTo>
                    <a:pt x="8338" y="456637"/>
                    <a:pt x="0" y="436508"/>
                    <a:pt x="0" y="415519"/>
                  </a:cubicBezTo>
                  <a:lnTo>
                    <a:pt x="0" y="79138"/>
                  </a:lnTo>
                  <a:cubicBezTo>
                    <a:pt x="0" y="58149"/>
                    <a:pt x="8338" y="38020"/>
                    <a:pt x="23179" y="23179"/>
                  </a:cubicBezTo>
                  <a:cubicBezTo>
                    <a:pt x="38020" y="8338"/>
                    <a:pt x="58149" y="0"/>
                    <a:pt x="79138" y="0"/>
                  </a:cubicBezTo>
                  <a:close/>
                </a:path>
              </a:pathLst>
            </a:custGeom>
            <a:solidFill>
              <a:srgbClr val="FFC00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72963" cy="532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991600" y="4491334"/>
            <a:ext cx="81368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01.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631510" y="4370946"/>
            <a:ext cx="7170590" cy="1523794"/>
            <a:chOff x="0" y="0"/>
            <a:chExt cx="1236851" cy="17015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36851" cy="170157"/>
            </a:xfrm>
            <a:custGeom>
              <a:avLst/>
              <a:gdLst/>
              <a:ahLst/>
              <a:cxnLst/>
              <a:rect l="l" t="t" r="r" b="b"/>
              <a:pathLst>
                <a:path w="1236851" h="170157">
                  <a:moveTo>
                    <a:pt x="42031" y="0"/>
                  </a:moveTo>
                  <a:lnTo>
                    <a:pt x="1194819" y="0"/>
                  </a:lnTo>
                  <a:cubicBezTo>
                    <a:pt x="1218033" y="0"/>
                    <a:pt x="1236851" y="18818"/>
                    <a:pt x="1236851" y="42031"/>
                  </a:cubicBezTo>
                  <a:lnTo>
                    <a:pt x="1236851" y="128126"/>
                  </a:lnTo>
                  <a:cubicBezTo>
                    <a:pt x="1236851" y="151339"/>
                    <a:pt x="1218033" y="170157"/>
                    <a:pt x="1194819" y="170157"/>
                  </a:cubicBezTo>
                  <a:lnTo>
                    <a:pt x="42031" y="170157"/>
                  </a:lnTo>
                  <a:cubicBezTo>
                    <a:pt x="18818" y="170157"/>
                    <a:pt x="0" y="151339"/>
                    <a:pt x="0" y="128126"/>
                  </a:cubicBezTo>
                  <a:lnTo>
                    <a:pt x="0" y="42031"/>
                  </a:lnTo>
                  <a:cubicBezTo>
                    <a:pt x="0" y="18818"/>
                    <a:pt x="18818" y="0"/>
                    <a:pt x="4203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236851" cy="208257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799908" y="4533879"/>
            <a:ext cx="7345092" cy="12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DSS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adalah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sistem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berbasis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komputer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yang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membantu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pengambilan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keputusan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dengan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data dan model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analitik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91600" y="6178287"/>
            <a:ext cx="81368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02.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631509" y="6057900"/>
            <a:ext cx="7170589" cy="1263386"/>
            <a:chOff x="0" y="0"/>
            <a:chExt cx="1236851" cy="17015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36851" cy="170157"/>
            </a:xfrm>
            <a:custGeom>
              <a:avLst/>
              <a:gdLst/>
              <a:ahLst/>
              <a:cxnLst/>
              <a:rect l="l" t="t" r="r" b="b"/>
              <a:pathLst>
                <a:path w="1236851" h="170157">
                  <a:moveTo>
                    <a:pt x="42031" y="0"/>
                  </a:moveTo>
                  <a:lnTo>
                    <a:pt x="1194819" y="0"/>
                  </a:lnTo>
                  <a:cubicBezTo>
                    <a:pt x="1218033" y="0"/>
                    <a:pt x="1236851" y="18818"/>
                    <a:pt x="1236851" y="42031"/>
                  </a:cubicBezTo>
                  <a:lnTo>
                    <a:pt x="1236851" y="128126"/>
                  </a:lnTo>
                  <a:cubicBezTo>
                    <a:pt x="1236851" y="151339"/>
                    <a:pt x="1218033" y="170157"/>
                    <a:pt x="1194819" y="170157"/>
                  </a:cubicBezTo>
                  <a:lnTo>
                    <a:pt x="42031" y="170157"/>
                  </a:lnTo>
                  <a:cubicBezTo>
                    <a:pt x="18818" y="170157"/>
                    <a:pt x="0" y="151339"/>
                    <a:pt x="0" y="128126"/>
                  </a:cubicBezTo>
                  <a:lnTo>
                    <a:pt x="0" y="42031"/>
                  </a:lnTo>
                  <a:cubicBezTo>
                    <a:pt x="0" y="18818"/>
                    <a:pt x="18818" y="0"/>
                    <a:pt x="42031" y="0"/>
                  </a:cubicBezTo>
                  <a:close/>
                </a:path>
              </a:pathLst>
            </a:custGeom>
            <a:solidFill>
              <a:srgbClr val="13638C"/>
            </a:solidFill>
            <a:ln w="19050" cap="rnd">
              <a:solidFill>
                <a:srgbClr val="13638C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236851" cy="208257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785024" y="6220832"/>
            <a:ext cx="7017074" cy="855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it-IT" sz="2400" b="1" dirty="0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Contoh: sistem rekomendasi produk berbasis AI dalam e-commerce.</a:t>
            </a:r>
            <a:endParaRPr lang="en-US" sz="2400" b="1" dirty="0">
              <a:solidFill>
                <a:srgbClr val="FFFFFF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991600" y="7545404"/>
            <a:ext cx="81368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03.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631510" y="7425018"/>
            <a:ext cx="7170588" cy="1546272"/>
            <a:chOff x="0" y="0"/>
            <a:chExt cx="1236851" cy="17015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36851" cy="170157"/>
            </a:xfrm>
            <a:custGeom>
              <a:avLst/>
              <a:gdLst/>
              <a:ahLst/>
              <a:cxnLst/>
              <a:rect l="l" t="t" r="r" b="b"/>
              <a:pathLst>
                <a:path w="1236851" h="170157">
                  <a:moveTo>
                    <a:pt x="42031" y="0"/>
                  </a:moveTo>
                  <a:lnTo>
                    <a:pt x="1194819" y="0"/>
                  </a:lnTo>
                  <a:cubicBezTo>
                    <a:pt x="1218033" y="0"/>
                    <a:pt x="1236851" y="18818"/>
                    <a:pt x="1236851" y="42031"/>
                  </a:cubicBezTo>
                  <a:lnTo>
                    <a:pt x="1236851" y="128126"/>
                  </a:lnTo>
                  <a:cubicBezTo>
                    <a:pt x="1236851" y="151339"/>
                    <a:pt x="1218033" y="170157"/>
                    <a:pt x="1194819" y="170157"/>
                  </a:cubicBezTo>
                  <a:lnTo>
                    <a:pt x="42031" y="170157"/>
                  </a:lnTo>
                  <a:cubicBezTo>
                    <a:pt x="18818" y="170157"/>
                    <a:pt x="0" y="151339"/>
                    <a:pt x="0" y="128126"/>
                  </a:cubicBezTo>
                  <a:lnTo>
                    <a:pt x="0" y="42031"/>
                  </a:lnTo>
                  <a:cubicBezTo>
                    <a:pt x="0" y="18818"/>
                    <a:pt x="18818" y="0"/>
                    <a:pt x="4203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A6A6A6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236851" cy="208257"/>
            </a:xfrm>
            <a:prstGeom prst="rect">
              <a:avLst/>
            </a:prstGeom>
          </p:spPr>
          <p:txBody>
            <a:bodyPr lIns="47731" tIns="47731" rIns="47731" bIns="47731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9984801" y="7587950"/>
            <a:ext cx="6817297" cy="12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Hubungan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DSS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dengan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BI: DSS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sering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menggunakan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BI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untuk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menganalisis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data yang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mendukung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keputusan</a:t>
            </a:r>
            <a:r>
              <a:rPr lang="en-US" sz="24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.</a:t>
            </a:r>
          </a:p>
        </p:txBody>
      </p:sp>
      <p:grpSp>
        <p:nvGrpSpPr>
          <p:cNvPr id="54" name="Group 20">
            <a:extLst>
              <a:ext uri="{FF2B5EF4-FFF2-40B4-BE49-F238E27FC236}">
                <a16:creationId xmlns:a16="http://schemas.microsoft.com/office/drawing/2014/main" id="{3B365148-13B1-D1E7-9B72-821DDB448759}"/>
              </a:ext>
            </a:extLst>
          </p:cNvPr>
          <p:cNvGrpSpPr/>
          <p:nvPr/>
        </p:nvGrpSpPr>
        <p:grpSpPr>
          <a:xfrm>
            <a:off x="9144000" y="2338102"/>
            <a:ext cx="7833621" cy="1580471"/>
            <a:chOff x="0" y="0"/>
            <a:chExt cx="665467" cy="416256"/>
          </a:xfrm>
        </p:grpSpPr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A1490067-74E5-583C-ECBE-7A0F311F5DA6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rgbClr val="FFC00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6" name="TextBox 22">
              <a:extLst>
                <a:ext uri="{FF2B5EF4-FFF2-40B4-BE49-F238E27FC236}">
                  <a16:creationId xmlns:a16="http://schemas.microsoft.com/office/drawing/2014/main" id="{50166485-0B70-0040-CF21-096B37C47A57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FC494FB-5378-DC06-FF17-B3D164FE45BA}"/>
              </a:ext>
            </a:extLst>
          </p:cNvPr>
          <p:cNvSpPr txBox="1"/>
          <p:nvPr/>
        </p:nvSpPr>
        <p:spPr>
          <a:xfrm>
            <a:off x="9606954" y="2727044"/>
            <a:ext cx="70213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D" sz="3600" b="1" dirty="0"/>
              <a:t>Apa </a:t>
            </a:r>
            <a:r>
              <a:rPr lang="en-ID" sz="3600" b="1" dirty="0" err="1"/>
              <a:t>itu</a:t>
            </a:r>
            <a:r>
              <a:rPr lang="en-ID" sz="3600" b="1" dirty="0"/>
              <a:t> Decision Support Systems (DSS)?</a:t>
            </a:r>
          </a:p>
        </p:txBody>
      </p:sp>
      <p:pic>
        <p:nvPicPr>
          <p:cNvPr id="308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91C6FBED-391D-3C1A-9CF7-E48F890F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TextBox 13">
            <a:extLst>
              <a:ext uri="{FF2B5EF4-FFF2-40B4-BE49-F238E27FC236}">
                <a16:creationId xmlns:a16="http://schemas.microsoft.com/office/drawing/2014/main" id="{CA8DE4D4-09B2-9783-AC52-FBE1EE0798B1}"/>
              </a:ext>
            </a:extLst>
          </p:cNvPr>
          <p:cNvSpPr txBox="1"/>
          <p:nvPr/>
        </p:nvSpPr>
        <p:spPr>
          <a:xfrm>
            <a:off x="4472732" y="419146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3084" name="TextBox 13">
            <a:extLst>
              <a:ext uri="{FF2B5EF4-FFF2-40B4-BE49-F238E27FC236}">
                <a16:creationId xmlns:a16="http://schemas.microsoft.com/office/drawing/2014/main" id="{301E0DEA-CA5D-F2AB-5267-42785A967E10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8FE99C-F244-C7A1-081E-E50C871BE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514" y="2643650"/>
            <a:ext cx="6622286" cy="6622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BE68C-D9C7-5A4C-3622-4AA017D8C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122490-0078-922A-37D6-67F99BC0D437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62C67D-4A3B-931D-F2F2-52CA7F88F202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A9B12D-755B-288F-827A-718AA4B63224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DA842A4-9CF6-6310-321F-72D1FE48F1F5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173F31-044B-C9C9-01BE-D96DA0D6D525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0D0E15F-590D-628B-F227-4DE53442ED57}"/>
              </a:ext>
            </a:extLst>
          </p:cNvPr>
          <p:cNvGrpSpPr/>
          <p:nvPr/>
        </p:nvGrpSpPr>
        <p:grpSpPr>
          <a:xfrm>
            <a:off x="762000" y="2923182"/>
            <a:ext cx="8103893" cy="7091840"/>
            <a:chOff x="0" y="0"/>
            <a:chExt cx="418778" cy="426149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3E41891-D314-F78E-C7C7-38AFDEF3FDC7}"/>
                </a:ext>
              </a:extLst>
            </p:cNvPr>
            <p:cNvSpPr/>
            <p:nvPr/>
          </p:nvSpPr>
          <p:spPr>
            <a:xfrm>
              <a:off x="0" y="0"/>
              <a:ext cx="418778" cy="426149"/>
            </a:xfrm>
            <a:custGeom>
              <a:avLst/>
              <a:gdLst/>
              <a:ahLst/>
              <a:cxnLst/>
              <a:rect l="l" t="t" r="r" b="b"/>
              <a:pathLst>
                <a:path w="418778" h="426149">
                  <a:moveTo>
                    <a:pt x="97380" y="0"/>
                  </a:moveTo>
                  <a:lnTo>
                    <a:pt x="321399" y="0"/>
                  </a:lnTo>
                  <a:cubicBezTo>
                    <a:pt x="347225" y="0"/>
                    <a:pt x="371994" y="10260"/>
                    <a:pt x="390256" y="28522"/>
                  </a:cubicBezTo>
                  <a:cubicBezTo>
                    <a:pt x="408519" y="46784"/>
                    <a:pt x="418778" y="71553"/>
                    <a:pt x="418778" y="97380"/>
                  </a:cubicBezTo>
                  <a:lnTo>
                    <a:pt x="418778" y="328769"/>
                  </a:lnTo>
                  <a:cubicBezTo>
                    <a:pt x="418778" y="354596"/>
                    <a:pt x="408519" y="379365"/>
                    <a:pt x="390256" y="397627"/>
                  </a:cubicBezTo>
                  <a:cubicBezTo>
                    <a:pt x="371994" y="415889"/>
                    <a:pt x="347225" y="426149"/>
                    <a:pt x="321399" y="426149"/>
                  </a:cubicBezTo>
                  <a:lnTo>
                    <a:pt x="97380" y="426149"/>
                  </a:lnTo>
                  <a:cubicBezTo>
                    <a:pt x="71553" y="426149"/>
                    <a:pt x="46784" y="415889"/>
                    <a:pt x="28522" y="397627"/>
                  </a:cubicBezTo>
                  <a:cubicBezTo>
                    <a:pt x="10260" y="379365"/>
                    <a:pt x="0" y="354596"/>
                    <a:pt x="0" y="328769"/>
                  </a:cubicBezTo>
                  <a:lnTo>
                    <a:pt x="0" y="97380"/>
                  </a:lnTo>
                  <a:cubicBezTo>
                    <a:pt x="0" y="71553"/>
                    <a:pt x="10260" y="46784"/>
                    <a:pt x="28522" y="28522"/>
                  </a:cubicBezTo>
                  <a:cubicBezTo>
                    <a:pt x="46784" y="10260"/>
                    <a:pt x="71553" y="0"/>
                    <a:pt x="9738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3167ED1E-AE84-9669-4A21-921CB9A7CCA4}"/>
                </a:ext>
              </a:extLst>
            </p:cNvPr>
            <p:cNvSpPr txBox="1"/>
            <p:nvPr/>
          </p:nvSpPr>
          <p:spPr>
            <a:xfrm>
              <a:off x="0" y="-38100"/>
              <a:ext cx="418778" cy="464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014459E7-F1D0-6411-63FB-EB8C600EB079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92C71739-8129-43BF-EDB6-EC4E8C6F0F9B}"/>
              </a:ext>
            </a:extLst>
          </p:cNvPr>
          <p:cNvSpPr txBox="1"/>
          <p:nvPr/>
        </p:nvSpPr>
        <p:spPr>
          <a:xfrm>
            <a:off x="4343400" y="1953436"/>
            <a:ext cx="11423714" cy="901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it-IT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Metode Multi-Kriteria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it-IT" sz="36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(MCDM - Multi-Criteria Decision Making)</a:t>
            </a:r>
            <a:endParaRPr lang="en-US" sz="36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B3D60A60-AA6B-6099-F072-60CB70EC5CF5}"/>
              </a:ext>
            </a:extLst>
          </p:cNvPr>
          <p:cNvSpPr txBox="1"/>
          <p:nvPr/>
        </p:nvSpPr>
        <p:spPr>
          <a:xfrm>
            <a:off x="1383970" y="3419850"/>
            <a:ext cx="6843119" cy="627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D" sz="2400" b="1" dirty="0">
                <a:solidFill>
                  <a:schemeClr val="bg1"/>
                </a:solidFill>
              </a:rPr>
              <a:t>TOPSIS (Technique for Order Preference by Similarity to Ideal Solution)</a:t>
            </a:r>
          </a:p>
          <a:p>
            <a:pPr lvl="1"/>
            <a:r>
              <a:rPr lang="en-ID" sz="2400" dirty="0">
                <a:solidFill>
                  <a:schemeClr val="bg1"/>
                </a:solidFill>
              </a:rPr>
              <a:t>Metode </a:t>
            </a:r>
            <a:r>
              <a:rPr lang="en-ID" sz="2400" dirty="0" err="1">
                <a:solidFill>
                  <a:schemeClr val="bg1"/>
                </a:solidFill>
              </a:rPr>
              <a:t>ini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memilih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alternatif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terbaik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berdasarkan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kedekatan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relatif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terhadap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solusi</a:t>
            </a:r>
            <a:r>
              <a:rPr lang="en-ID" sz="2400" dirty="0">
                <a:solidFill>
                  <a:schemeClr val="bg1"/>
                </a:solidFill>
              </a:rPr>
              <a:t> ideal </a:t>
            </a:r>
            <a:r>
              <a:rPr lang="en-ID" sz="2400" dirty="0" err="1">
                <a:solidFill>
                  <a:schemeClr val="bg1"/>
                </a:solidFill>
              </a:rPr>
              <a:t>terbaik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menjauhi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solusi</a:t>
            </a:r>
            <a:r>
              <a:rPr lang="en-ID" sz="2400" dirty="0">
                <a:solidFill>
                  <a:schemeClr val="bg1"/>
                </a:solidFill>
              </a:rPr>
              <a:t> ideal </a:t>
            </a:r>
            <a:r>
              <a:rPr lang="en-ID" sz="2400" b="1" dirty="0" err="1">
                <a:solidFill>
                  <a:schemeClr val="bg1"/>
                </a:solidFill>
              </a:rPr>
              <a:t>terburuk</a:t>
            </a:r>
            <a:r>
              <a:rPr lang="en-ID" sz="24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b="1" dirty="0">
                <a:solidFill>
                  <a:schemeClr val="bg1"/>
                </a:solidFill>
              </a:rPr>
              <a:t>AHP (Analytic Hierarchy Process) </a:t>
            </a:r>
          </a:p>
          <a:p>
            <a:pPr lvl="1"/>
            <a:r>
              <a:rPr lang="en-ID" sz="2400" dirty="0" err="1">
                <a:solidFill>
                  <a:schemeClr val="bg1"/>
                </a:solidFill>
              </a:rPr>
              <a:t>Menggunakan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hirarki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keputusan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perbandingan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berpasangan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untuk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menentukan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bobot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kriteria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b="1" dirty="0">
                <a:solidFill>
                  <a:schemeClr val="bg1"/>
                </a:solidFill>
              </a:rPr>
              <a:t>ANP (Analytic Network Process)</a:t>
            </a:r>
          </a:p>
          <a:p>
            <a:pPr lvl="1"/>
            <a:r>
              <a:rPr lang="en-ID" sz="2400" dirty="0" err="1">
                <a:solidFill>
                  <a:schemeClr val="bg1"/>
                </a:solidFill>
              </a:rPr>
              <a:t>Pengembangan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dari</a:t>
            </a:r>
            <a:r>
              <a:rPr lang="en-ID" sz="2400" dirty="0">
                <a:solidFill>
                  <a:schemeClr val="bg1"/>
                </a:solidFill>
              </a:rPr>
              <a:t> AHP yang </a:t>
            </a:r>
            <a:r>
              <a:rPr lang="en-ID" sz="2400" dirty="0" err="1">
                <a:solidFill>
                  <a:schemeClr val="bg1"/>
                </a:solidFill>
              </a:rPr>
              <a:t>mempertimbangkan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hubungan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antar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kriteria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alternatif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b="1" dirty="0">
                <a:solidFill>
                  <a:schemeClr val="bg1"/>
                </a:solidFill>
              </a:rPr>
              <a:t>PROMETHEE (Preference Ranking Organization Method for Enrichment Evaluations)</a:t>
            </a:r>
          </a:p>
          <a:p>
            <a:pPr lvl="1"/>
            <a:r>
              <a:rPr lang="en-ID" sz="2400" dirty="0">
                <a:solidFill>
                  <a:schemeClr val="bg1"/>
                </a:solidFill>
              </a:rPr>
              <a:t>Metode outranking yang </a:t>
            </a:r>
            <a:r>
              <a:rPr lang="en-ID" sz="2400" dirty="0" err="1">
                <a:solidFill>
                  <a:schemeClr val="bg1"/>
                </a:solidFill>
              </a:rPr>
              <a:t>menggunakan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fungsi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preferensi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untuk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membandingkan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alternatif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berdasarkan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bobot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kriteria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D" sz="2400" b="1" dirty="0">
              <a:solidFill>
                <a:schemeClr val="bg1"/>
              </a:solidFill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2EB6480D-6C71-BAE1-DA5D-09DA89C4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ECB76B7D-E139-7AB7-2193-97003D31194D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06FA6BCC-8D2B-7C5D-5EB5-C4CB9BD6C093}"/>
              </a:ext>
            </a:extLst>
          </p:cNvPr>
          <p:cNvSpPr/>
          <p:nvPr/>
        </p:nvSpPr>
        <p:spPr>
          <a:xfrm>
            <a:off x="8915400" y="2781300"/>
            <a:ext cx="8103893" cy="7233722"/>
          </a:xfrm>
          <a:custGeom>
            <a:avLst/>
            <a:gdLst/>
            <a:ahLst/>
            <a:cxnLst/>
            <a:rect l="l" t="t" r="r" b="b"/>
            <a:pathLst>
              <a:path w="418778" h="426149">
                <a:moveTo>
                  <a:pt x="97380" y="0"/>
                </a:moveTo>
                <a:lnTo>
                  <a:pt x="321399" y="0"/>
                </a:lnTo>
                <a:cubicBezTo>
                  <a:pt x="347225" y="0"/>
                  <a:pt x="371994" y="10260"/>
                  <a:pt x="390256" y="28522"/>
                </a:cubicBezTo>
                <a:cubicBezTo>
                  <a:pt x="408519" y="46784"/>
                  <a:pt x="418778" y="71553"/>
                  <a:pt x="418778" y="97380"/>
                </a:cubicBezTo>
                <a:lnTo>
                  <a:pt x="418778" y="328769"/>
                </a:lnTo>
                <a:cubicBezTo>
                  <a:pt x="418778" y="354596"/>
                  <a:pt x="408519" y="379365"/>
                  <a:pt x="390256" y="397627"/>
                </a:cubicBezTo>
                <a:cubicBezTo>
                  <a:pt x="371994" y="415889"/>
                  <a:pt x="347225" y="426149"/>
                  <a:pt x="321399" y="426149"/>
                </a:cubicBezTo>
                <a:lnTo>
                  <a:pt x="97380" y="426149"/>
                </a:lnTo>
                <a:cubicBezTo>
                  <a:pt x="71553" y="426149"/>
                  <a:pt x="46784" y="415889"/>
                  <a:pt x="28522" y="397627"/>
                </a:cubicBezTo>
                <a:cubicBezTo>
                  <a:pt x="10260" y="379365"/>
                  <a:pt x="0" y="354596"/>
                  <a:pt x="0" y="328769"/>
                </a:cubicBezTo>
                <a:lnTo>
                  <a:pt x="0" y="97380"/>
                </a:lnTo>
                <a:cubicBezTo>
                  <a:pt x="0" y="71553"/>
                  <a:pt x="10260" y="46784"/>
                  <a:pt x="28522" y="28522"/>
                </a:cubicBezTo>
                <a:cubicBezTo>
                  <a:pt x="46784" y="10260"/>
                  <a:pt x="71553" y="0"/>
                  <a:pt x="9738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ID" dirty="0"/>
          </a:p>
        </p:txBody>
      </p:sp>
      <p:sp>
        <p:nvSpPr>
          <p:cNvPr id="9" name="TextBox 45">
            <a:extLst>
              <a:ext uri="{FF2B5EF4-FFF2-40B4-BE49-F238E27FC236}">
                <a16:creationId xmlns:a16="http://schemas.microsoft.com/office/drawing/2014/main" id="{277181A7-3F45-09BE-1663-426A321BEA99}"/>
              </a:ext>
            </a:extLst>
          </p:cNvPr>
          <p:cNvSpPr txBox="1"/>
          <p:nvPr/>
        </p:nvSpPr>
        <p:spPr>
          <a:xfrm>
            <a:off x="9677399" y="3244662"/>
            <a:ext cx="6887427" cy="627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ID" sz="2400" b="1" dirty="0">
                <a:solidFill>
                  <a:schemeClr val="bg1"/>
                </a:solidFill>
              </a:rPr>
              <a:t>SAW (Simple Additive Weighting)</a:t>
            </a:r>
          </a:p>
          <a:p>
            <a:pPr lvl="1"/>
            <a:r>
              <a:rPr lang="en-ID" sz="2400" dirty="0">
                <a:solidFill>
                  <a:schemeClr val="bg1"/>
                </a:solidFill>
              </a:rPr>
              <a:t>Metode </a:t>
            </a:r>
            <a:r>
              <a:rPr lang="en-ID" sz="2400" dirty="0" err="1">
                <a:solidFill>
                  <a:schemeClr val="bg1"/>
                </a:solidFill>
              </a:rPr>
              <a:t>penjumlahan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tertimbang</a:t>
            </a:r>
            <a:r>
              <a:rPr lang="en-ID" sz="2400" dirty="0">
                <a:solidFill>
                  <a:schemeClr val="bg1"/>
                </a:solidFill>
              </a:rPr>
              <a:t>, di mana </a:t>
            </a:r>
            <a:r>
              <a:rPr lang="en-ID" sz="2400" dirty="0" err="1">
                <a:solidFill>
                  <a:schemeClr val="bg1"/>
                </a:solidFill>
              </a:rPr>
              <a:t>nilai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alternatif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dikalikan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dengan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bobot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kriteria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lalu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dijumlahkan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ID" sz="2400" b="1" dirty="0">
                <a:solidFill>
                  <a:schemeClr val="bg1"/>
                </a:solidFill>
              </a:rPr>
              <a:t>VIKOR (</a:t>
            </a:r>
            <a:r>
              <a:rPr lang="en-ID" sz="2400" b="1" dirty="0" err="1">
                <a:solidFill>
                  <a:schemeClr val="bg1"/>
                </a:solidFill>
              </a:rPr>
              <a:t>VIseKriterijumska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Optimizacija</a:t>
            </a:r>
            <a:r>
              <a:rPr lang="en-ID" sz="2400" b="1" dirty="0">
                <a:solidFill>
                  <a:schemeClr val="bg1"/>
                </a:solidFill>
              </a:rPr>
              <a:t> I </a:t>
            </a:r>
            <a:r>
              <a:rPr lang="en-ID" sz="2400" b="1" dirty="0" err="1">
                <a:solidFill>
                  <a:schemeClr val="bg1"/>
                </a:solidFill>
              </a:rPr>
              <a:t>Kompromisno</a:t>
            </a:r>
            <a:r>
              <a:rPr lang="en-ID" sz="2400" b="1" dirty="0">
                <a:solidFill>
                  <a:schemeClr val="bg1"/>
                </a:solidFill>
              </a:rPr>
              <a:t> </a:t>
            </a:r>
            <a:r>
              <a:rPr lang="en-ID" sz="2400" b="1" dirty="0" err="1">
                <a:solidFill>
                  <a:schemeClr val="bg1"/>
                </a:solidFill>
              </a:rPr>
              <a:t>Resenje</a:t>
            </a:r>
            <a:r>
              <a:rPr lang="en-ID" sz="2400" b="1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ID" sz="2400" dirty="0">
                <a:solidFill>
                  <a:schemeClr val="bg1"/>
                </a:solidFill>
              </a:rPr>
              <a:t>Metode </a:t>
            </a:r>
            <a:r>
              <a:rPr lang="en-ID" sz="2400" dirty="0" err="1">
                <a:solidFill>
                  <a:schemeClr val="bg1"/>
                </a:solidFill>
              </a:rPr>
              <a:t>kompromi</a:t>
            </a:r>
            <a:r>
              <a:rPr lang="en-ID" sz="2400" dirty="0">
                <a:solidFill>
                  <a:schemeClr val="bg1"/>
                </a:solidFill>
              </a:rPr>
              <a:t> yang </a:t>
            </a:r>
            <a:r>
              <a:rPr lang="en-ID" sz="2400" dirty="0" err="1">
                <a:solidFill>
                  <a:schemeClr val="bg1"/>
                </a:solidFill>
              </a:rPr>
              <a:t>mencari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solusi</a:t>
            </a:r>
            <a:r>
              <a:rPr lang="en-ID" sz="2400" dirty="0">
                <a:solidFill>
                  <a:schemeClr val="bg1"/>
                </a:solidFill>
              </a:rPr>
              <a:t> paling </a:t>
            </a:r>
            <a:r>
              <a:rPr lang="en-ID" sz="2400" dirty="0" err="1">
                <a:solidFill>
                  <a:schemeClr val="bg1"/>
                </a:solidFill>
              </a:rPr>
              <a:t>mendekati</a:t>
            </a:r>
            <a:r>
              <a:rPr lang="en-ID" sz="2400" dirty="0">
                <a:solidFill>
                  <a:schemeClr val="bg1"/>
                </a:solidFill>
              </a:rPr>
              <a:t> ideal </a:t>
            </a:r>
            <a:r>
              <a:rPr lang="en-ID" sz="2400" dirty="0" err="1">
                <a:solidFill>
                  <a:schemeClr val="bg1"/>
                </a:solidFill>
              </a:rPr>
              <a:t>berdasarkan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keseimbangan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antara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keuntungan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maksimum</a:t>
            </a:r>
            <a:r>
              <a:rPr lang="en-ID" sz="2400" dirty="0">
                <a:solidFill>
                  <a:schemeClr val="bg1"/>
                </a:solidFill>
              </a:rPr>
              <a:t> dan </a:t>
            </a:r>
            <a:r>
              <a:rPr lang="en-ID" sz="2400" dirty="0" err="1">
                <a:solidFill>
                  <a:schemeClr val="bg1"/>
                </a:solidFill>
              </a:rPr>
              <a:t>kepuasan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pengguna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ID" sz="2400" b="1" dirty="0">
                <a:solidFill>
                  <a:schemeClr val="bg1"/>
                </a:solidFill>
              </a:rPr>
              <a:t>ELECTRE (Elimination and Choice Expressing Reality)</a:t>
            </a:r>
          </a:p>
          <a:p>
            <a:pPr lvl="1"/>
            <a:r>
              <a:rPr lang="en-ID" sz="2400" dirty="0">
                <a:solidFill>
                  <a:schemeClr val="bg1"/>
                </a:solidFill>
              </a:rPr>
              <a:t>Metode outranking yang </a:t>
            </a:r>
            <a:r>
              <a:rPr lang="en-ID" sz="2400" dirty="0" err="1">
                <a:solidFill>
                  <a:schemeClr val="bg1"/>
                </a:solidFill>
              </a:rPr>
              <a:t>membandingkan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alternatif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secara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berpasangan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berdasarkan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dominasi</a:t>
            </a:r>
            <a:r>
              <a:rPr lang="en-ID" sz="24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ID" sz="2400" b="1" dirty="0">
                <a:solidFill>
                  <a:schemeClr val="bg1"/>
                </a:solidFill>
              </a:rPr>
              <a:t>DEA (Data Envelopment Analysis)</a:t>
            </a:r>
          </a:p>
          <a:p>
            <a:pPr lvl="1"/>
            <a:r>
              <a:rPr lang="en-ID" sz="2400" dirty="0" err="1">
                <a:solidFill>
                  <a:schemeClr val="bg1"/>
                </a:solidFill>
              </a:rPr>
              <a:t>Mengukur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efisiensi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relatif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dari</a:t>
            </a:r>
            <a:r>
              <a:rPr lang="en-ID" sz="2400" dirty="0">
                <a:solidFill>
                  <a:schemeClr val="bg1"/>
                </a:solidFill>
              </a:rPr>
              <a:t> unit </a:t>
            </a:r>
            <a:r>
              <a:rPr lang="en-ID" sz="2400" dirty="0" err="1">
                <a:solidFill>
                  <a:schemeClr val="bg1"/>
                </a:solidFill>
              </a:rPr>
              <a:t>pengambilan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keputusan</a:t>
            </a:r>
            <a:r>
              <a:rPr lang="en-ID" sz="2400" dirty="0">
                <a:solidFill>
                  <a:schemeClr val="bg1"/>
                </a:solidFill>
              </a:rPr>
              <a:t> (DMU) </a:t>
            </a:r>
            <a:r>
              <a:rPr lang="en-ID" sz="2400" dirty="0" err="1">
                <a:solidFill>
                  <a:schemeClr val="bg1"/>
                </a:solidFill>
              </a:rPr>
              <a:t>berdasarkan</a:t>
            </a:r>
            <a:r>
              <a:rPr lang="en-ID" sz="2400" dirty="0">
                <a:solidFill>
                  <a:schemeClr val="bg1"/>
                </a:solidFill>
              </a:rPr>
              <a:t> input dan output.</a:t>
            </a:r>
          </a:p>
          <a:p>
            <a:pPr marL="457200" indent="-457200">
              <a:buFont typeface="+mj-lt"/>
              <a:buAutoNum type="arabicPeriod" startAt="5"/>
            </a:pPr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AD6A9D35-D304-73F7-F134-5D5F5F1F3ED7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31973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BA4F4-7419-A067-D2D8-33EE17891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AF090F-A06E-974A-DC21-810741BDD5CA}"/>
              </a:ext>
            </a:extLst>
          </p:cNvPr>
          <p:cNvGrpSpPr/>
          <p:nvPr/>
        </p:nvGrpSpPr>
        <p:grpSpPr>
          <a:xfrm>
            <a:off x="1028700" y="1028700"/>
            <a:ext cx="16230600" cy="685757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F72402-FA4A-24E1-5350-AAFDAC00E172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68A90C2-79A5-6940-C357-7DFA8F64DDB9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AA7721F-6A04-2FB5-7B57-1D7136EB7C43}"/>
              </a:ext>
            </a:extLst>
          </p:cNvPr>
          <p:cNvSpPr/>
          <p:nvPr/>
        </p:nvSpPr>
        <p:spPr>
          <a:xfrm>
            <a:off x="16564827" y="1235898"/>
            <a:ext cx="339202" cy="271362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E517CA2-2F76-D77F-A392-7486447A7BCF}"/>
              </a:ext>
            </a:extLst>
          </p:cNvPr>
          <p:cNvSpPr/>
          <p:nvPr/>
        </p:nvSpPr>
        <p:spPr>
          <a:xfrm>
            <a:off x="1383970" y="1146671"/>
            <a:ext cx="386841" cy="449815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585182C-1A58-2E69-30CF-A717497ED72E}"/>
              </a:ext>
            </a:extLst>
          </p:cNvPr>
          <p:cNvSpPr txBox="1"/>
          <p:nvPr/>
        </p:nvSpPr>
        <p:spPr>
          <a:xfrm>
            <a:off x="1880776" y="1154409"/>
            <a:ext cx="31751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AFF7A7C6-BF24-97DD-1DA9-62E1880E631E}"/>
              </a:ext>
            </a:extLst>
          </p:cNvPr>
          <p:cNvSpPr txBox="1"/>
          <p:nvPr/>
        </p:nvSpPr>
        <p:spPr>
          <a:xfrm>
            <a:off x="807462" y="3671679"/>
            <a:ext cx="5517138" cy="2269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56"/>
              </a:lnSpc>
            </a:pPr>
            <a:r>
              <a:rPr lang="sv-SE" sz="4800" b="1" dirty="0">
                <a:solidFill>
                  <a:srgbClr val="000000"/>
                </a:solidFill>
                <a:latin typeface="Nunito Heavy"/>
                <a:ea typeface="Nunito Heavy"/>
                <a:cs typeface="Nunito Heavy"/>
                <a:sym typeface="Nunito Heavy"/>
              </a:rPr>
              <a:t>Tren dan Riset Terkini dalam BI &amp; DSS</a:t>
            </a:r>
            <a:endParaRPr lang="en-US" sz="4800" b="1" dirty="0">
              <a:solidFill>
                <a:srgbClr val="000000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C3609403-9934-7D90-E344-A637E2F4B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50"/>
            <a:ext cx="4472732" cy="18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A0AA9E-2E8C-8EEB-DFA4-6CE0111907A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899" t="7813" r="7649" b="11542"/>
          <a:stretch/>
        </p:blipFill>
        <p:spPr>
          <a:xfrm>
            <a:off x="6531511" y="2306132"/>
            <a:ext cx="6250635" cy="6233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8A61E98F-BE8B-99FA-7B81-E287FB6472D9}"/>
              </a:ext>
            </a:extLst>
          </p:cNvPr>
          <p:cNvSpPr txBox="1"/>
          <p:nvPr/>
        </p:nvSpPr>
        <p:spPr>
          <a:xfrm>
            <a:off x="7795710" y="1143075"/>
            <a:ext cx="6004713" cy="436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</a:rPr>
              <a:t>Dalam </a:t>
            </a:r>
            <a:r>
              <a:rPr lang="en-ID" sz="2800" b="1" dirty="0" err="1">
                <a:solidFill>
                  <a:schemeClr val="bg1"/>
                </a:solidFill>
              </a:rPr>
              <a:t>Pengambilan</a:t>
            </a:r>
            <a:r>
              <a:rPr lang="en-ID" sz="2800" b="1" dirty="0">
                <a:solidFill>
                  <a:schemeClr val="bg1"/>
                </a:solidFill>
              </a:rPr>
              <a:t> Keputusan </a:t>
            </a:r>
            <a:r>
              <a:rPr lang="en-ID" sz="2800" b="1" dirty="0" err="1">
                <a:solidFill>
                  <a:schemeClr val="bg1"/>
                </a:solidFill>
              </a:rPr>
              <a:t>Strategis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4" descr="Pentingkah Sales Forecasting untuk Prediksi Penjualan? - Aplikasi Absensi  Online Karyawan">
            <a:extLst>
              <a:ext uri="{FF2B5EF4-FFF2-40B4-BE49-F238E27FC236}">
                <a16:creationId xmlns:a16="http://schemas.microsoft.com/office/drawing/2014/main" id="{A7C52C2F-B6B6-244F-7730-7C6960DF5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490" y="2239048"/>
            <a:ext cx="6438900" cy="362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hat Is Risk Analytics? | Quality Digest">
            <a:extLst>
              <a:ext uri="{FF2B5EF4-FFF2-40B4-BE49-F238E27FC236}">
                <a16:creationId xmlns:a16="http://schemas.microsoft.com/office/drawing/2014/main" id="{B1E8AED5-D92B-D709-03C0-F5913A9D9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829" y="6095899"/>
            <a:ext cx="5721971" cy="3911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AF9BE638-3152-F5A2-94E2-68C171B537E3}"/>
              </a:ext>
            </a:extLst>
          </p:cNvPr>
          <p:cNvSpPr txBox="1"/>
          <p:nvPr/>
        </p:nvSpPr>
        <p:spPr>
          <a:xfrm>
            <a:off x="4472732" y="423883"/>
            <a:ext cx="14081913" cy="947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ID" sz="4800" b="1" dirty="0"/>
              <a:t>Business Intelligence dan Decision Support Systems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endParaRPr lang="en-US" sz="4800" b="1" dirty="0">
              <a:solidFill>
                <a:srgbClr val="000000"/>
              </a:solidFill>
              <a:latin typeface="Nunito Ultra-Bold"/>
              <a:ea typeface="Nunito Ultra-Bold"/>
              <a:cs typeface="Nunito Ultra-Bold"/>
              <a:sym typeface="Nunito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3802300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1586</Words>
  <Application>Microsoft Office PowerPoint</Application>
  <PresentationFormat>Custom</PresentationFormat>
  <Paragraphs>273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Poppins</vt:lpstr>
      <vt:lpstr>Wingdings</vt:lpstr>
      <vt:lpstr>Nunito Ultra-Bold</vt:lpstr>
      <vt:lpstr>Arial MT</vt:lpstr>
      <vt:lpstr>Nunito</vt:lpstr>
      <vt:lpstr>Arial</vt:lpstr>
      <vt:lpstr>Times New Roman</vt:lpstr>
      <vt:lpstr>Nunito Heavy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Orange Modern Education Presentation</dc:title>
  <dc:creator>Iyan</dc:creator>
  <cp:lastModifiedBy>Kuwat Setiyanto</cp:lastModifiedBy>
  <cp:revision>7</cp:revision>
  <dcterms:created xsi:type="dcterms:W3CDTF">2006-08-16T00:00:00Z</dcterms:created>
  <dcterms:modified xsi:type="dcterms:W3CDTF">2025-03-21T09:04:14Z</dcterms:modified>
  <dc:identifier>DAGiPsJ6bA0</dc:identifier>
</cp:coreProperties>
</file>